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97" r:id="rId3"/>
    <p:sldId id="294" r:id="rId4"/>
    <p:sldId id="295" r:id="rId5"/>
    <p:sldId id="296" r:id="rId6"/>
    <p:sldId id="278" r:id="rId7"/>
    <p:sldId id="276" r:id="rId8"/>
    <p:sldId id="257" r:id="rId9"/>
    <p:sldId id="258" r:id="rId10"/>
    <p:sldId id="259" r:id="rId11"/>
    <p:sldId id="261" r:id="rId12"/>
    <p:sldId id="268" r:id="rId13"/>
    <p:sldId id="266" r:id="rId14"/>
    <p:sldId id="270" r:id="rId15"/>
    <p:sldId id="271" r:id="rId16"/>
    <p:sldId id="286" r:id="rId17"/>
    <p:sldId id="272" r:id="rId18"/>
    <p:sldId id="287" r:id="rId19"/>
    <p:sldId id="273" r:id="rId20"/>
    <p:sldId id="288" r:id="rId21"/>
    <p:sldId id="274" r:id="rId22"/>
    <p:sldId id="289" r:id="rId23"/>
    <p:sldId id="282" r:id="rId24"/>
    <p:sldId id="283" r:id="rId25"/>
    <p:sldId id="284" r:id="rId26"/>
    <p:sldId id="285" r:id="rId27"/>
    <p:sldId id="291" r:id="rId28"/>
    <p:sldId id="293" r:id="rId29"/>
    <p:sldId id="290" r:id="rId30"/>
    <p:sldId id="275" r:id="rId31"/>
    <p:sldId id="262" r:id="rId32"/>
    <p:sldId id="263" r:id="rId33"/>
    <p:sldId id="279" r:id="rId34"/>
    <p:sldId id="280" r:id="rId35"/>
    <p:sldId id="281" r:id="rId36"/>
    <p:sldId id="264" r:id="rId3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600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9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0153945\Desktop\2%20CB%20holders.xlsx" TargetMode="External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0.30515864914088342</c:v>
                </c:pt>
                <c:pt idx="1">
                  <c:v>0.29094326667945603</c:v>
                </c:pt>
                <c:pt idx="2">
                  <c:v>0.27549988005756543</c:v>
                </c:pt>
                <c:pt idx="3">
                  <c:v>0.25894685335083678</c:v>
                </c:pt>
                <c:pt idx="4">
                  <c:v>0.24138467590631069</c:v>
                </c:pt>
                <c:pt idx="5">
                  <c:v>0.22289952759811199</c:v>
                </c:pt>
                <c:pt idx="6">
                  <c:v>0.20356597876946381</c:v>
                </c:pt>
                <c:pt idx="7">
                  <c:v>0.18344906849297943</c:v>
                </c:pt>
                <c:pt idx="8">
                  <c:v>0.16260592763905166</c:v>
                </c:pt>
                <c:pt idx="9">
                  <c:v>0.14108706298172702</c:v>
                </c:pt>
                <c:pt idx="10">
                  <c:v>0.11893738504512608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0.30515864914088342</c:v>
                </c:pt>
                <c:pt idx="1">
                  <c:v>0.29094326667945603</c:v>
                </c:pt>
                <c:pt idx="2">
                  <c:v>0.27549988005756543</c:v>
                </c:pt>
                <c:pt idx="3">
                  <c:v>0.25894685335083678</c:v>
                </c:pt>
                <c:pt idx="4">
                  <c:v>0.24138467590631069</c:v>
                </c:pt>
                <c:pt idx="5">
                  <c:v>0.22289952759811199</c:v>
                </c:pt>
                <c:pt idx="6">
                  <c:v>0.20356597876946381</c:v>
                </c:pt>
                <c:pt idx="7">
                  <c:v>0.18344906849297943</c:v>
                </c:pt>
                <c:pt idx="8">
                  <c:v>0.16260592763905166</c:v>
                </c:pt>
                <c:pt idx="9">
                  <c:v>0.14108706298172702</c:v>
                </c:pt>
                <c:pt idx="10">
                  <c:v>0.11893738504512608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4003200"/>
        <c:axId val="204004736"/>
      </c:scatterChart>
      <c:valAx>
        <c:axId val="20400320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4004736"/>
        <c:crosses val="autoZero"/>
        <c:crossBetween val="midCat"/>
      </c:valAx>
      <c:valAx>
        <c:axId val="20400473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400320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持有者2最佳轉換比例</c:v>
          </c:tx>
          <c:xVal>
            <c:numRef>
              <c:f>工作表1!$F$112:$F$128</c:f>
              <c:numCache>
                <c:formatCode>0%</c:formatCode>
                <c:ptCount val="1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</c:numCache>
            </c:numRef>
          </c:xVal>
          <c:yVal>
            <c:numRef>
              <c:f>工作表1!$J$112:$J$128</c:f>
              <c:numCache>
                <c:formatCode>0.00%</c:formatCode>
                <c:ptCount val="17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0.18344906849297943</c:v>
                </c:pt>
                <c:pt idx="8">
                  <c:v>0.16260592763905166</c:v>
                </c:pt>
                <c:pt idx="9">
                  <c:v>0.14108706298172702</c:v>
                </c:pt>
                <c:pt idx="10">
                  <c:v>0.11893738504512608</c:v>
                </c:pt>
                <c:pt idx="11">
                  <c:v>9.619703955387035E-2</c:v>
                </c:pt>
                <c:pt idx="12">
                  <c:v>7.290208649402774E-2</c:v>
                </c:pt>
                <c:pt idx="13">
                  <c:v>4.9085059591725259E-2</c:v>
                </c:pt>
                <c:pt idx="14">
                  <c:v>2.4775430982801029E-2</c:v>
                </c:pt>
                <c:pt idx="15">
                  <c:v>0</c:v>
                </c:pt>
                <c:pt idx="16">
                  <c:v>0</c:v>
                </c:pt>
              </c:numCache>
            </c:numRef>
          </c:yVal>
          <c:smooth val="0"/>
        </c:ser>
        <c:ser>
          <c:idx val="1"/>
          <c:order val="1"/>
          <c:tx>
            <c:v>持有者1最佳轉換比例</c:v>
          </c:tx>
          <c:xVal>
            <c:numRef>
              <c:f>工作表1!$J$131:$J$135</c:f>
              <c:numCache>
                <c:formatCode>0.00%</c:formatCode>
                <c:ptCount val="5"/>
                <c:pt idx="0">
                  <c:v>0.30515864914088342</c:v>
                </c:pt>
                <c:pt idx="1">
                  <c:v>0.29094326667945603</c:v>
                </c:pt>
                <c:pt idx="2">
                  <c:v>0.27549988005756543</c:v>
                </c:pt>
                <c:pt idx="3">
                  <c:v>0.25894685335083678</c:v>
                </c:pt>
                <c:pt idx="4">
                  <c:v>0.24138467590631069</c:v>
                </c:pt>
              </c:numCache>
            </c:numRef>
          </c:xVal>
          <c:yVal>
            <c:numRef>
              <c:f>工作表1!$F$131:$F$135</c:f>
              <c:numCache>
                <c:formatCode>0%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092544"/>
        <c:axId val="208113024"/>
      </c:scatterChart>
      <c:valAx>
        <c:axId val="208092544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8113024"/>
        <c:crosses val="autoZero"/>
        <c:crossBetween val="midCat"/>
      </c:valAx>
      <c:valAx>
        <c:axId val="20811302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809254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持有者2最佳轉換比例</c:v>
          </c:tx>
          <c:xVal>
            <c:numRef>
              <c:f>工作表1!$F$112:$F$128</c:f>
              <c:numCache>
                <c:formatCode>0%</c:formatCode>
                <c:ptCount val="1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</c:numCache>
            </c:numRef>
          </c:xVal>
          <c:yVal>
            <c:numRef>
              <c:f>工作表1!$J$112:$J$128</c:f>
              <c:numCache>
                <c:formatCode>0.00%</c:formatCode>
                <c:ptCount val="17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</c:numCache>
            </c:numRef>
          </c:yVal>
          <c:smooth val="0"/>
        </c:ser>
        <c:ser>
          <c:idx val="1"/>
          <c:order val="1"/>
          <c:tx>
            <c:v>持有者1最佳轉換比例</c:v>
          </c:tx>
          <c:xVal>
            <c:numRef>
              <c:f>工作表1!$J$131:$J$135</c:f>
              <c:numCache>
                <c:formatCode>0.00%</c:formatCode>
                <c:ptCount val="5"/>
                <c:pt idx="0">
                  <c:v>0.58942957876111812</c:v>
                </c:pt>
                <c:pt idx="1">
                  <c:v>0.5856816397057536</c:v>
                </c:pt>
                <c:pt idx="2">
                  <c:v>0.58034649007845007</c:v>
                </c:pt>
                <c:pt idx="3">
                  <c:v>0.57357711691151503</c:v>
                </c:pt>
                <c:pt idx="4">
                  <c:v>0.56550340392938903</c:v>
                </c:pt>
              </c:numCache>
            </c:numRef>
          </c:xVal>
          <c:yVal>
            <c:numRef>
              <c:f>工作表1!$F$131:$F$135</c:f>
              <c:numCache>
                <c:formatCode>0%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922496"/>
        <c:axId val="208924032"/>
      </c:scatterChart>
      <c:valAx>
        <c:axId val="208922496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8924032"/>
        <c:crosses val="autoZero"/>
        <c:crossBetween val="midCat"/>
      </c:valAx>
      <c:valAx>
        <c:axId val="20892403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892249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工作表1!$F$112:$F$128</c:f>
              <c:numCache>
                <c:formatCode>0%</c:formatCode>
                <c:ptCount val="1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</c:numCache>
            </c:numRef>
          </c:xVal>
          <c:yVal>
            <c:numRef>
              <c:f>工作表1!$J$112:$J$128</c:f>
              <c:numCache>
                <c:formatCode>0.00%</c:formatCode>
                <c:ptCount val="17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  <c:pt idx="6">
                  <c:v>0.2</c:v>
                </c:pt>
                <c:pt idx="7">
                  <c:v>0.2</c:v>
                </c:pt>
                <c:pt idx="8">
                  <c:v>0.2</c:v>
                </c:pt>
                <c:pt idx="9">
                  <c:v>0.2</c:v>
                </c:pt>
                <c:pt idx="10">
                  <c:v>0.2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0.2</c:v>
                </c:pt>
                <c:pt idx="16">
                  <c:v>0.2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工作表1!$J$131:$J$135</c:f>
              <c:numCache>
                <c:formatCode>0.00%</c:formatCode>
                <c:ptCount val="5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0.8</c:v>
                </c:pt>
              </c:numCache>
            </c:numRef>
          </c:xVal>
          <c:yVal>
            <c:numRef>
              <c:f>工作表1!$F$131:$F$135</c:f>
              <c:numCache>
                <c:formatCode>0%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480128"/>
        <c:axId val="210486016"/>
      </c:scatterChart>
      <c:valAx>
        <c:axId val="210480128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10486016"/>
        <c:crosses val="autoZero"/>
        <c:crossBetween val="midCat"/>
      </c:valAx>
      <c:valAx>
        <c:axId val="21048601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1048012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工作表1!$F$112:$F$128</c:f>
              <c:numCache>
                <c:formatCode>0%</c:formatCode>
                <c:ptCount val="1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</c:numCache>
            </c:numRef>
          </c:xVal>
          <c:yVal>
            <c:numRef>
              <c:f>工作表1!$J$112:$J$128</c:f>
              <c:numCache>
                <c:formatCode>0.00%</c:formatCode>
                <c:ptCount val="17"/>
                <c:pt idx="0">
                  <c:v>0.2</c:v>
                </c:pt>
                <c:pt idx="1">
                  <c:v>0.19772444828968019</c:v>
                </c:pt>
                <c:pt idx="2">
                  <c:v>0.1790840639407405</c:v>
                </c:pt>
                <c:pt idx="3">
                  <c:v>0.15943669762308812</c:v>
                </c:pt>
                <c:pt idx="4">
                  <c:v>0.13887354193322382</c:v>
                </c:pt>
                <c:pt idx="5">
                  <c:v>0.11747280383257133</c:v>
                </c:pt>
                <c:pt idx="6">
                  <c:v>9.5302154804932787E-2</c:v>
                </c:pt>
                <c:pt idx="7">
                  <c:v>7.2420616846969349E-2</c:v>
                </c:pt>
                <c:pt idx="8">
                  <c:v>4.8880035378767388E-2</c:v>
                </c:pt>
                <c:pt idx="9">
                  <c:v>2.4726244550928887E-2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工作表1!$J$131:$J$135</c:f>
              <c:numCache>
                <c:formatCode>0.00%</c:formatCode>
                <c:ptCount val="5"/>
                <c:pt idx="0">
                  <c:v>0.21525043702153024</c:v>
                </c:pt>
                <c:pt idx="1">
                  <c:v>0.19772444828968019</c:v>
                </c:pt>
                <c:pt idx="2">
                  <c:v>0.1790840639407405</c:v>
                </c:pt>
                <c:pt idx="3">
                  <c:v>0.15943669762308812</c:v>
                </c:pt>
                <c:pt idx="4">
                  <c:v>0.13887354193322382</c:v>
                </c:pt>
              </c:numCache>
            </c:numRef>
          </c:xVal>
          <c:yVal>
            <c:numRef>
              <c:f>工作表1!$F$131:$F$135</c:f>
              <c:numCache>
                <c:formatCode>0%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402688"/>
        <c:axId val="208437248"/>
      </c:scatterChart>
      <c:valAx>
        <c:axId val="208402688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8437248"/>
        <c:crosses val="autoZero"/>
        <c:crossBetween val="midCat"/>
      </c:valAx>
      <c:valAx>
        <c:axId val="20843724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840268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工作表1!$F$112:$F$128</c:f>
              <c:numCache>
                <c:formatCode>0%</c:formatCode>
                <c:ptCount val="1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</c:numCache>
            </c:numRef>
          </c:xVal>
          <c:yVal>
            <c:numRef>
              <c:f>工作表1!$J$112:$J$128</c:f>
              <c:numCache>
                <c:formatCode>0.00%</c:formatCode>
                <c:ptCount val="17"/>
                <c:pt idx="0">
                  <c:v>0.11506929330390495</c:v>
                </c:pt>
                <c:pt idx="1">
                  <c:v>9.3854427719188546E-2</c:v>
                </c:pt>
                <c:pt idx="2">
                  <c:v>7.1651755997286071E-2</c:v>
                </c:pt>
                <c:pt idx="3">
                  <c:v>4.8556490161160627E-2</c:v>
                </c:pt>
                <c:pt idx="4">
                  <c:v>2.4649463808062485E-2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工作表1!$J$131:$J$135</c:f>
              <c:numCache>
                <c:formatCode>0.00%</c:formatCode>
                <c:ptCount val="5"/>
                <c:pt idx="0">
                  <c:v>0.11506929330390495</c:v>
                </c:pt>
                <c:pt idx="1">
                  <c:v>9.3854427719188546E-2</c:v>
                </c:pt>
                <c:pt idx="2">
                  <c:v>7.1651755997286071E-2</c:v>
                </c:pt>
                <c:pt idx="3">
                  <c:v>4.8556490161160627E-2</c:v>
                </c:pt>
                <c:pt idx="4">
                  <c:v>2.4649463808062485E-2</c:v>
                </c:pt>
              </c:numCache>
            </c:numRef>
          </c:xVal>
          <c:yVal>
            <c:numRef>
              <c:f>工作表1!$F$131:$F$135</c:f>
              <c:numCache>
                <c:formatCode>0%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8684160"/>
        <c:axId val="208686464"/>
      </c:scatterChart>
      <c:valAx>
        <c:axId val="20868416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8686464"/>
        <c:crosses val="autoZero"/>
        <c:crossBetween val="midCat"/>
      </c:valAx>
      <c:valAx>
        <c:axId val="20868646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868416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工作表1!$F$112:$F$128</c:f>
              <c:numCache>
                <c:formatCode>0%</c:formatCode>
                <c:ptCount val="17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  <c:pt idx="11">
                  <c:v>0.55000000000000004</c:v>
                </c:pt>
                <c:pt idx="12">
                  <c:v>0.6</c:v>
                </c:pt>
                <c:pt idx="13">
                  <c:v>0.65</c:v>
                </c:pt>
                <c:pt idx="14">
                  <c:v>0.7</c:v>
                </c:pt>
                <c:pt idx="15">
                  <c:v>0.75</c:v>
                </c:pt>
                <c:pt idx="16">
                  <c:v>0.8</c:v>
                </c:pt>
              </c:numCache>
            </c:numRef>
          </c:xVal>
          <c:yVal>
            <c:numRef>
              <c:f>工作表1!$J$112:$J$128</c:f>
              <c:numCache>
                <c:formatCode>0.00%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工作表1!$J$131:$J$135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xVal>
          <c:yVal>
            <c:numRef>
              <c:f>工作表1!$F$131:$F$135</c:f>
              <c:numCache>
                <c:formatCode>0%</c:formatCode>
                <c:ptCount val="5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991168"/>
        <c:axId val="209992704"/>
      </c:scatterChart>
      <c:valAx>
        <c:axId val="209991168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9992704"/>
        <c:crosses val="autoZero"/>
        <c:crossBetween val="midCat"/>
      </c:valAx>
      <c:valAx>
        <c:axId val="20999270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999116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0.58942957876111812</c:v>
                </c:pt>
                <c:pt idx="1">
                  <c:v>0.5856816397057536</c:v>
                </c:pt>
                <c:pt idx="2">
                  <c:v>0.58034649007845007</c:v>
                </c:pt>
                <c:pt idx="3">
                  <c:v>0.57357711691151503</c:v>
                </c:pt>
                <c:pt idx="4">
                  <c:v>0.56550340392938903</c:v>
                </c:pt>
                <c:pt idx="5">
                  <c:v>0.55623673968571341</c:v>
                </c:pt>
                <c:pt idx="6">
                  <c:v>0.54587350727179029</c:v>
                </c:pt>
                <c:pt idx="7">
                  <c:v>0.53449777049372382</c:v>
                </c:pt>
                <c:pt idx="8">
                  <c:v>0.52218337170839801</c:v>
                </c:pt>
                <c:pt idx="9">
                  <c:v>0.50899559154620644</c:v>
                </c:pt>
                <c:pt idx="10">
                  <c:v>0.49499247741526903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0.58942957876111812</c:v>
                </c:pt>
                <c:pt idx="1">
                  <c:v>0.5856816397057536</c:v>
                </c:pt>
                <c:pt idx="2">
                  <c:v>0.58034649007845007</c:v>
                </c:pt>
                <c:pt idx="3">
                  <c:v>0.57357711691151503</c:v>
                </c:pt>
                <c:pt idx="4">
                  <c:v>0.56550340392938903</c:v>
                </c:pt>
                <c:pt idx="5">
                  <c:v>0.55623673968571341</c:v>
                </c:pt>
                <c:pt idx="6">
                  <c:v>0.54587350727179029</c:v>
                </c:pt>
                <c:pt idx="7">
                  <c:v>0.53449777049372382</c:v>
                </c:pt>
                <c:pt idx="8">
                  <c:v>0.52218337170839801</c:v>
                </c:pt>
                <c:pt idx="9">
                  <c:v>0.50899559154620644</c:v>
                </c:pt>
                <c:pt idx="10">
                  <c:v>0.49499247741526903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6910592"/>
        <c:axId val="206912128"/>
      </c:scatterChart>
      <c:valAx>
        <c:axId val="20691059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6912128"/>
        <c:crosses val="autoZero"/>
        <c:crossBetween val="midCat"/>
      </c:valAx>
      <c:valAx>
        <c:axId val="20691212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691059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0.49499247741526903</c:v>
                </c:pt>
              </c:numCache>
            </c:numRef>
          </c:yVal>
          <c:smooth val="0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0.49499247741526903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6844672"/>
        <c:axId val="206846208"/>
      </c:scatterChart>
      <c:valAx>
        <c:axId val="20684467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6846208"/>
        <c:crosses val="autoZero"/>
        <c:crossBetween val="midCat"/>
      </c:valAx>
      <c:valAx>
        <c:axId val="206846208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68446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9789472639510095"/>
          <c:y val="0.46115262964944237"/>
          <c:w val="0.20210527360489902"/>
          <c:h val="0.10738795138356333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0.66666666666666663</c:v>
                </c:pt>
                <c:pt idx="1">
                  <c:v>0.66576275688851483</c:v>
                </c:pt>
                <c:pt idx="2">
                  <c:v>0.66317403930181451</c:v>
                </c:pt>
                <c:pt idx="3">
                  <c:v>0.65906290807857693</c:v>
                </c:pt>
                <c:pt idx="4">
                  <c:v>0.65356723346551737</c:v>
                </c:pt>
                <c:pt idx="5">
                  <c:v>0.64680525327447658</c:v>
                </c:pt>
                <c:pt idx="6">
                  <c:v>0.63887927717230619</c:v>
                </c:pt>
                <c:pt idx="7">
                  <c:v>0.62987853803046256</c:v>
                </c:pt>
                <c:pt idx="8">
                  <c:v>0.61988141875646907</c:v>
                </c:pt>
                <c:pt idx="9">
                  <c:v>0.60895721407263792</c:v>
                </c:pt>
                <c:pt idx="10">
                  <c:v>0.59716754070972711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0.66666666666666663</c:v>
                </c:pt>
                <c:pt idx="1">
                  <c:v>0.66576275688851483</c:v>
                </c:pt>
                <c:pt idx="2">
                  <c:v>0.66317403930181451</c:v>
                </c:pt>
                <c:pt idx="3">
                  <c:v>0.65906290807857693</c:v>
                </c:pt>
                <c:pt idx="4">
                  <c:v>0.65356723346551737</c:v>
                </c:pt>
                <c:pt idx="5">
                  <c:v>0.64680525327447658</c:v>
                </c:pt>
                <c:pt idx="6">
                  <c:v>0.63887927717230619</c:v>
                </c:pt>
                <c:pt idx="7">
                  <c:v>0.62987853803046256</c:v>
                </c:pt>
                <c:pt idx="8">
                  <c:v>0.61988141875646907</c:v>
                </c:pt>
                <c:pt idx="9">
                  <c:v>0.60895721407263792</c:v>
                </c:pt>
                <c:pt idx="10">
                  <c:v>0.59716754070972711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850048"/>
        <c:axId val="132851584"/>
      </c:scatterChart>
      <c:valAx>
        <c:axId val="132850048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132851584"/>
        <c:crosses val="autoZero"/>
        <c:crossBetween val="midCat"/>
      </c:valAx>
      <c:valAx>
        <c:axId val="13285158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3285004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持有者b最佳轉換比例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</c:numCache>
            </c:numRef>
          </c:yVal>
          <c:smooth val="1"/>
        </c:ser>
        <c:ser>
          <c:idx val="1"/>
          <c:order val="1"/>
          <c:tx>
            <c:v>持有者a最佳轉換比例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0.5</c:v>
                </c:pt>
                <c:pt idx="1">
                  <c:v>0.5</c:v>
                </c:pt>
                <c:pt idx="2">
                  <c:v>0.5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749120"/>
        <c:axId val="207750656"/>
      </c:scatterChart>
      <c:valAx>
        <c:axId val="2077491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7750656"/>
        <c:crosses val="autoZero"/>
        <c:crossBetween val="midCat"/>
      </c:valAx>
      <c:valAx>
        <c:axId val="20775065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774912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</c:v>
                </c:pt>
                <c:pt idx="1">
                  <c:v>-2.5451954889075933E-2</c:v>
                </c:pt>
                <c:pt idx="2">
                  <c:v>-5.1746313682426076E-2</c:v>
                </c:pt>
                <c:pt idx="3">
                  <c:v>-7.8801879294044849E-2</c:v>
                </c:pt>
                <c:pt idx="4">
                  <c:v>-0.10654971660057466</c:v>
                </c:pt>
                <c:pt idx="5">
                  <c:v>-0.13493070669609505</c:v>
                </c:pt>
                <c:pt idx="6">
                  <c:v>-0.16389369474718027</c:v>
                </c:pt>
                <c:pt idx="7">
                  <c:v>-0.19339406431810205</c:v>
                </c:pt>
                <c:pt idx="8">
                  <c:v>-0.22339262395509882</c:v>
                </c:pt>
                <c:pt idx="9">
                  <c:v>-0.25385472629701439</c:v>
                </c:pt>
                <c:pt idx="10">
                  <c:v>-0.28474956297846976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</c:v>
                </c:pt>
                <c:pt idx="1">
                  <c:v>-2.5451954889075933E-2</c:v>
                </c:pt>
                <c:pt idx="2">
                  <c:v>-5.1746313682426076E-2</c:v>
                </c:pt>
                <c:pt idx="3">
                  <c:v>-7.8801879294044849E-2</c:v>
                </c:pt>
                <c:pt idx="4">
                  <c:v>-0.10654971660057466</c:v>
                </c:pt>
                <c:pt idx="5">
                  <c:v>-0.13493070669609505</c:v>
                </c:pt>
                <c:pt idx="6">
                  <c:v>-0.16389369474718027</c:v>
                </c:pt>
                <c:pt idx="7">
                  <c:v>-0.19339406431810205</c:v>
                </c:pt>
                <c:pt idx="8">
                  <c:v>-0.22339262395509882</c:v>
                </c:pt>
                <c:pt idx="9">
                  <c:v>-0.25385472629701439</c:v>
                </c:pt>
                <c:pt idx="10">
                  <c:v>-0.28474956297846976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818112"/>
        <c:axId val="207828096"/>
      </c:scatterChart>
      <c:valAx>
        <c:axId val="20781811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7828096"/>
        <c:crosses val="autoZero"/>
        <c:crossBetween val="midCat"/>
      </c:valAx>
      <c:valAx>
        <c:axId val="20782809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781811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891456"/>
        <c:axId val="207897344"/>
      </c:scatterChart>
      <c:valAx>
        <c:axId val="207891456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7897344"/>
        <c:crosses val="autoZero"/>
        <c:crossBetween val="midCat"/>
      </c:valAx>
      <c:valAx>
        <c:axId val="2078973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789145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-0.17225343419362243</c:v>
                </c:pt>
                <c:pt idx="1">
                  <c:v>-0.20404811669234341</c:v>
                </c:pt>
                <c:pt idx="2">
                  <c:v>-0.23646754264710451</c:v>
                </c:pt>
                <c:pt idx="3">
                  <c:v>-0.26945149468726654</c:v>
                </c:pt>
                <c:pt idx="4">
                  <c:v>-0.3029488491570746</c:v>
                </c:pt>
                <c:pt idx="5">
                  <c:v>-0.33691576230246378</c:v>
                </c:pt>
                <c:pt idx="6">
                  <c:v>-0.37131429668360827</c:v>
                </c:pt>
                <c:pt idx="7">
                  <c:v>-0.40611136386619323</c:v>
                </c:pt>
                <c:pt idx="8">
                  <c:v>-0.44127789869020939</c:v>
                </c:pt>
                <c:pt idx="9">
                  <c:v>-0.47678820598491778</c:v>
                </c:pt>
                <c:pt idx="10">
                  <c:v>-0.51261943765504725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-0.17225343419362243</c:v>
                </c:pt>
                <c:pt idx="1">
                  <c:v>-0.20404811669234341</c:v>
                </c:pt>
                <c:pt idx="2">
                  <c:v>-0.23646754264710451</c:v>
                </c:pt>
                <c:pt idx="3">
                  <c:v>-0.26945149468726654</c:v>
                </c:pt>
                <c:pt idx="4">
                  <c:v>-0.3029488491570746</c:v>
                </c:pt>
                <c:pt idx="5">
                  <c:v>-0.33691576230246378</c:v>
                </c:pt>
                <c:pt idx="6">
                  <c:v>-0.37131429668360827</c:v>
                </c:pt>
                <c:pt idx="7">
                  <c:v>-0.40611136386619323</c:v>
                </c:pt>
                <c:pt idx="8">
                  <c:v>-0.44127789869020939</c:v>
                </c:pt>
                <c:pt idx="9">
                  <c:v>-0.47678820598491778</c:v>
                </c:pt>
                <c:pt idx="10">
                  <c:v>-0.51261943765504725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4380160"/>
        <c:axId val="114779264"/>
      </c:scatterChart>
      <c:valAx>
        <c:axId val="11438016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114779264"/>
        <c:crosses val="autoZero"/>
        <c:crossBetween val="midCat"/>
      </c:valAx>
      <c:valAx>
        <c:axId val="11477926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1438016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持有者2最佳轉換比例</c:v>
          </c:tx>
          <c:x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xVal>
          <c:yVal>
            <c:numRef>
              <c:f>工作表1!$J$95:$J$105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1"/>
        </c:ser>
        <c:ser>
          <c:idx val="1"/>
          <c:order val="1"/>
          <c:tx>
            <c:v>持有者1最佳轉換比例</c:v>
          </c:tx>
          <c:xVal>
            <c:numRef>
              <c:f>工作表1!$J$95:$J$105</c:f>
              <c:numCache>
                <c:formatCode>0.00%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xVal>
          <c:yVal>
            <c:numRef>
              <c:f>工作表1!$F$95:$F$105</c:f>
              <c:numCache>
                <c:formatCode>0%</c:formatCode>
                <c:ptCount val="11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0.2</c:v>
                </c:pt>
                <c:pt idx="5">
                  <c:v>0.25</c:v>
                </c:pt>
                <c:pt idx="6">
                  <c:v>0.3</c:v>
                </c:pt>
                <c:pt idx="7">
                  <c:v>0.35</c:v>
                </c:pt>
                <c:pt idx="8">
                  <c:v>0.4</c:v>
                </c:pt>
                <c:pt idx="9">
                  <c:v>0.45</c:v>
                </c:pt>
                <c:pt idx="10">
                  <c:v>0.5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7923840"/>
        <c:axId val="208376192"/>
      </c:scatterChart>
      <c:valAx>
        <c:axId val="20792384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208376192"/>
        <c:crosses val="autoZero"/>
        <c:crossBetween val="midCat"/>
      </c:valAx>
      <c:valAx>
        <c:axId val="20837619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0792384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25806-5B39-47C1-8E51-AC11D22A55BB}" type="datetimeFigureOut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41AC0-E06D-4A9B-92BA-5EED0F5400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3333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2AC4-C533-4CE0-A578-6CC0F1F418DE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7232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2C3E-A53B-44D1-9744-CF788E8670A1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615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BCD8E-6353-4964-AA35-1D2891869713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652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16E3E-A7B3-433F-A01F-A011D5898801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802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AF97-5AAD-4448-840E-CE34AB2A9168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0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0D5FD-2A7C-4DA1-AD1D-DFE8547E5C4B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967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AF7FB-1E33-46C8-B930-50A2FACA9A37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158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2560A-01DC-49EB-8B58-ACFF31C03496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20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C2A2-F479-476B-A029-66E824C286C7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19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3995-3C6B-47EB-81DB-D4AC779B2F1A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068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8072-99EF-444F-BE9E-DEECF66B08C1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3505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D83D-B294-43A1-896A-096372BBB06F}" type="datetime1">
              <a:rPr lang="zh-TW" altLang="en-US" smtClean="0"/>
              <a:t>2013/5/18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9E9E-F128-4424-9875-A9D4DB34EE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41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3926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把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(1)(2)</a:t>
                </a:r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帶入</a:t>
                </a:r>
                <a:r>
                  <a:rPr lang="en-US" altLang="zh-TW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(3)</a:t>
                </a:r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，我們可以得到</a:t>
                </a:r>
                <a:endParaRPr lang="en-US" altLang="zh-TW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𝐶𝐵𝑉𝑎𝑢𝑙𝑒</m:t>
                      </m:r>
                      <m:d>
                        <m:dPr>
                          <m:ctrlPr>
                            <a:rPr lang="en-US" altLang="zh-TW" sz="20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altLang="zh-TW" sz="2000" i="1" dirty="0">
                              <a:latin typeface="Cambria Math"/>
                              <a:ea typeface="Cambria Math"/>
                            </a:rPr>
                            <m:t>β</m:t>
                          </m:r>
                          <m:r>
                            <a:rPr lang="en-US" altLang="zh-TW" sz="2000" i="1" dirty="0">
                              <a:latin typeface="Cambria Math"/>
                              <a:ea typeface="Cambria Math"/>
                            </a:rPr>
                            <m:t>|</m:t>
                          </m:r>
                          <m:r>
                            <a:rPr lang="en-US" altLang="zh-TW" sz="2000" i="1" dirty="0"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en-US" altLang="zh-TW" sz="2000" i="1" dirty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zh-TW" sz="2000" i="1" dirty="0"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en-US" altLang="zh-TW" sz="2000" i="1" dirty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zh-TW" altLang="en-US" sz="2000" i="1" dirty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altLang="zh-TW" sz="2000" i="1" dirty="0">
                              <a:latin typeface="Cambria Math"/>
                              <a:ea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000" i="1" dirty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 dirty="0">
                                  <a:latin typeface="Cambria Math"/>
                                  <a:ea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2000" i="1" dirty="0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sub>
                          </m:sSub>
                        </m:e>
                      </m:d>
                      <m:r>
                        <a:rPr lang="en-US" altLang="zh-TW" sz="2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  <m:r>
                            <a:rPr lang="en-US" altLang="zh-TW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zh-TW" altLang="en-US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𝛽</m:t>
                          </m:r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d>
                      <m:r>
                        <a:rPr lang="en-US" altLang="zh-TW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altLang="zh-TW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zh-TW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altLang="zh-TW" sz="20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𝐶𝐵𝐹𝑉</m:t>
                      </m:r>
                      <m:d>
                        <m:dPr>
                          <m:ctrlPr>
                            <a:rPr lang="en-US" altLang="zh-TW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a:rPr lang="en-US" altLang="zh-TW" sz="20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sz="2000" b="0" i="1" smtClean="0">
                        <a:latin typeface="Cambria Math"/>
                        <a:ea typeface="Cambria Math"/>
                      </a:rPr>
                      <m:t>                       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                    +</m:t>
                    </m:r>
                    <m:r>
                      <a:rPr lang="zh-TW" altLang="en-US" sz="2000" b="0" i="1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2000" b="0" i="1" smtClean="0"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b="0" i="1" dirty="0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sz="2000" b="0" i="1" dirty="0" smtClean="0">
                            <a:latin typeface="Cambria Math"/>
                          </a:rPr>
                          <m:t>−[1−(</m:t>
                        </m:r>
                        <m:r>
                          <a:rPr lang="zh-TW" altLang="en-US" sz="2000" b="0" i="1" dirty="0" smtClean="0">
                            <a:latin typeface="Cambria Math"/>
                          </a:rPr>
                          <m:t>𝛼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+</m:t>
                        </m:r>
                        <m:r>
                          <a:rPr lang="zh-TW" altLang="en-US" sz="2000" b="0" i="1" dirty="0" smtClean="0">
                            <a:latin typeface="Cambria Math"/>
                          </a:rPr>
                          <m:t>𝛽</m:t>
                        </m:r>
                        <m:r>
                          <a:rPr lang="en-US" altLang="zh-TW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)]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𝐶𝐵𝐹𝑉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×[1+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(1−</m:t>
                        </m:r>
                        <m:r>
                          <a:rPr lang="zh-TW" altLang="en-US" sz="2000" b="0" i="1" dirty="0" smtClean="0"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)∆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]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/>
                          </a:rPr>
                          <m:t>𝑁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+(</m:t>
                        </m:r>
                        <m:r>
                          <a:rPr lang="zh-TW" altLang="en-US" sz="2000" b="0" i="1" smtClean="0">
                            <a:latin typeface="Cambria Math"/>
                          </a:rPr>
                          <m:t>𝛼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zh-TW" altLang="en-US" sz="2000" i="1" smtClean="0">
                            <a:latin typeface="Cambria Math"/>
                            <a:ea typeface="Cambria Math"/>
                          </a:rPr>
                          <m:t>𝛽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)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zh-TW" altLang="en-US" sz="2000" b="0" i="1" smtClean="0">
                            <a:latin typeface="Cambria Math"/>
                            <a:ea typeface="Cambria Math"/>
                          </a:rPr>
                          <m:t>𝛾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zh-TW" sz="2000" dirty="0" smtClean="0"/>
                  <a:t>                   (4)                                           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200" b="0" i="1" smtClean="0">
                            <a:latin typeface="Cambria Math"/>
                          </a:rPr>
                          <m:t>𝑑𝐶𝐵𝑉𝑎𝑙𝑢𝑒</m:t>
                        </m:r>
                        <m:d>
                          <m:d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altLang="zh-TW" sz="2200" i="1" dirty="0">
                                <a:latin typeface="Cambria Math"/>
                                <a:ea typeface="Cambria Math"/>
                              </a:rPr>
                              <m:t>β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|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𝑏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zh-TW" altLang="en-US" sz="2200" i="1" dirty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 dirty="0">
                                    <a:latin typeface="Cambria Math"/>
                                    <a:ea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/>
                                    <a:ea typeface="Cambria Math"/>
                                  </a:rPr>
                                  <m:t>𝐴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TW" sz="2200" b="0" i="1" smtClean="0">
                            <a:latin typeface="Cambria Math"/>
                          </a:rPr>
                          <m:t>𝑑</m:t>
                        </m:r>
                        <m:r>
                          <a:rPr lang="zh-TW" altLang="en-US" sz="2200" b="0" i="1" smtClean="0">
                            <a:latin typeface="Cambria Math"/>
                          </a:rPr>
                          <m:t>𝛽</m:t>
                        </m:r>
                      </m:den>
                    </m:f>
                    <m:r>
                      <a:rPr lang="en-US" altLang="zh-TW" sz="22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altLang="zh-TW" sz="2200" b="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200" i="1">
                            <a:latin typeface="Cambria Math"/>
                          </a:rPr>
                          <m:t>𝑑𝐶𝐵𝑉𝑎𝑙𝑢𝑒</m:t>
                        </m:r>
                        <m:d>
                          <m:dPr>
                            <m:ctrlPr>
                              <a:rPr lang="en-US" altLang="zh-TW" sz="22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altLang="zh-TW" sz="2200" i="1" dirty="0">
                                <a:latin typeface="Cambria Math"/>
                                <a:ea typeface="Cambria Math"/>
                              </a:rPr>
                              <m:t>β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|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𝑎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𝑏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zh-TW" altLang="en-US" sz="2200" i="1" dirty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  <m:r>
                              <a:rPr lang="en-US" altLang="zh-TW" sz="2200" i="1" dirty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200" i="1" dirty="0">
                                    <a:latin typeface="Cambria Math"/>
                                    <a:ea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/>
                                    <a:ea typeface="Cambria Math"/>
                                  </a:rPr>
                                  <m:t>𝐴</m:t>
                                </m:r>
                              </m:sub>
                            </m:sSub>
                          </m:e>
                        </m:d>
                      </m:num>
                      <m:den>
                        <m:r>
                          <a:rPr lang="en-US" altLang="zh-TW" sz="2200" b="0" i="1" smtClean="0">
                            <a:latin typeface="Cambria Math"/>
                          </a:rPr>
                          <m:t>𝑑</m:t>
                        </m:r>
                        <m:r>
                          <a:rPr lang="zh-TW" altLang="en-US" sz="2200" b="0" i="1" smtClean="0">
                            <a:latin typeface="Cambria Math"/>
                          </a:rPr>
                          <m:t>𝛽</m:t>
                        </m:r>
                      </m:den>
                    </m:f>
                    <m:r>
                      <a:rPr lang="en-US" altLang="zh-TW" sz="2200" b="0" i="1" smtClean="0">
                        <a:latin typeface="Cambria Math"/>
                      </a:rPr>
                      <m:t> =  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×(1+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200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900" b="0" i="1" smtClean="0">
                          <a:latin typeface="Cambria Math"/>
                        </a:rPr>
                        <m:t>                                                              +</m:t>
                      </m:r>
                      <m:r>
                        <a:rPr lang="en-US" altLang="zh-TW" sz="19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zh-TW" sz="19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zh-TW" altLang="en-US" sz="1900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altLang="zh-TW" sz="1900" b="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19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1900" b="0" i="1" dirty="0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1900" b="0" i="1" dirty="0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900" b="0" i="1" dirty="0" smtClean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 sz="1900" b="0" i="1" dirty="0" smtClean="0">
                              <a:latin typeface="Cambria Math"/>
                            </a:rPr>
                            <m:t>−[1−(</m:t>
                          </m:r>
                          <m:r>
                            <a:rPr lang="zh-TW" altLang="en-US" sz="1900" b="0" i="1" dirty="0" smtClean="0">
                              <a:latin typeface="Cambria Math"/>
                            </a:rPr>
                            <m:t>𝛼</m:t>
                          </m:r>
                          <m:r>
                            <a:rPr lang="en-US" altLang="zh-TW" sz="1900" b="0" i="1" dirty="0" smtClean="0">
                              <a:latin typeface="Cambria Math"/>
                            </a:rPr>
                            <m:t>+</m:t>
                          </m:r>
                          <m:r>
                            <a:rPr lang="zh-TW" altLang="en-US" sz="1900" b="0" i="1" dirty="0" smtClean="0">
                              <a:latin typeface="Cambria Math"/>
                            </a:rPr>
                            <m:t>𝛽</m:t>
                          </m:r>
                          <m:r>
                            <a:rPr lang="en-US" altLang="zh-TW" sz="19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19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altLang="zh-TW" sz="19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19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n-US" altLang="zh-TW" sz="1900" b="0" i="1" dirty="0" smtClean="0">
                              <a:latin typeface="Cambria Math"/>
                            </a:rPr>
                            <m:t>)]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𝐶𝐵𝐹𝑉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×[1+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(1−</m:t>
                          </m:r>
                          <m:r>
                            <a:rPr lang="zh-TW" altLang="en-US" sz="1900" b="0" i="1" dirty="0" smtClean="0">
                              <a:latin typeface="Cambria Math"/>
                              <a:ea typeface="Cambria Math"/>
                            </a:rPr>
                            <m:t>𝜏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)∆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  <m:r>
                            <a:rPr lang="en-US" altLang="zh-TW" sz="1900" b="0" i="1" dirty="0" smtClean="0">
                              <a:latin typeface="Cambria Math"/>
                              <a:ea typeface="Cambria Math"/>
                            </a:rPr>
                            <m:t>]</m:t>
                          </m:r>
                        </m:num>
                        <m:den>
                          <m:r>
                            <a:rPr lang="en-US" altLang="zh-TW" sz="1900" b="0" i="1" smtClean="0">
                              <a:latin typeface="Cambria Math"/>
                            </a:rPr>
                            <m:t>𝑁</m:t>
                          </m:r>
                          <m:r>
                            <a:rPr lang="en-US" altLang="zh-TW" sz="1900" b="0" i="1" smtClean="0">
                              <a:latin typeface="Cambria Math"/>
                            </a:rPr>
                            <m:t>+(</m:t>
                          </m:r>
                          <m:r>
                            <a:rPr lang="zh-TW" altLang="en-US" sz="1900" b="0" i="1" smtClean="0">
                              <a:latin typeface="Cambria Math"/>
                            </a:rPr>
                            <m:t>𝛼</m:t>
                          </m:r>
                          <m:r>
                            <a:rPr lang="en-US" altLang="zh-TW" sz="1900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zh-TW" altLang="en-US" sz="190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  <m:r>
                            <a:rPr lang="en-US" altLang="zh-TW" sz="19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altLang="zh-TW" sz="19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en-US" altLang="zh-TW" sz="19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altLang="zh-TW" sz="19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  <m:r>
                            <a:rPr lang="en-US" altLang="zh-TW" sz="1900" b="0" i="1" smtClean="0">
                              <a:latin typeface="Cambria Math"/>
                            </a:rPr>
                            <m:t>)</m:t>
                          </m:r>
                          <m:r>
                            <a:rPr lang="en-US" altLang="zh-TW" sz="19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zh-TW" altLang="en-US" sz="1900" b="0" i="1" smtClean="0">
                              <a:latin typeface="Cambria Math"/>
                              <a:ea typeface="Cambria Math"/>
                            </a:rPr>
                            <m:t>𝛾</m:t>
                          </m:r>
                          <m:r>
                            <a:rPr lang="en-US" altLang="zh-TW" sz="1900" b="0" i="1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19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altLang="zh-TW" sz="1900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/>
                        </a:rPr>
                        <m:t>                                                        +</m:t>
                      </m:r>
                      <m:r>
                        <a:rPr lang="zh-TW" altLang="en-US" sz="2000" b="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zh-TW" altLang="en-US" sz="2000" b="0" i="1" smtClean="0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2000" b="0" i="1" dirty="0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altLang="zh-TW" sz="2000" b="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2000" b="0" i="1" dirty="0" smtClean="0">
                              <a:latin typeface="Cambria Math"/>
                              <a:ea typeface="Cambria Math"/>
                            </a:rPr>
                            <m:t>𝐶𝐵𝐹𝑉</m:t>
                          </m:r>
                          <m:r>
                            <a:rPr lang="en-US" altLang="zh-TW" sz="2000" b="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b="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dirty="0" smtClean="0">
                                  <a:latin typeface="Cambria Math"/>
                                  <a:ea typeface="Cambria Math"/>
                                </a:rPr>
                                <m:t>1+</m:t>
                              </m:r>
                              <m:r>
                                <a:rPr lang="en-US" altLang="zh-TW" sz="2000" b="0" i="1" dirty="0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  <m:d>
                                <m:dPr>
                                  <m:ctrlPr>
                                    <a:rPr lang="en-US" altLang="zh-TW" sz="2000" b="0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b="0" i="1" dirty="0" smtClean="0">
                                      <a:latin typeface="Cambria Math"/>
                                      <a:ea typeface="Cambria Math"/>
                                    </a:rPr>
                                    <m:t>1−</m:t>
                                  </m:r>
                                  <m:r>
                                    <a:rPr lang="zh-TW" altLang="en-US" sz="2000" b="0" i="1" dirty="0" smtClean="0">
                                      <a:latin typeface="Cambria Math"/>
                                      <a:ea typeface="Cambria Math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altLang="zh-TW" sz="2000" b="0" i="1" dirty="0" smtClean="0"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r>
                                <a:rPr lang="en-US" altLang="zh-TW" sz="2000" b="0" i="1" dirty="0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2000" b="0" i="1" dirty="0" smtClean="0">
                              <a:latin typeface="Cambria Math"/>
                              <a:ea typeface="Cambria Math"/>
                            </a:rPr>
                            <m:t>×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000" b="0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𝑁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zh-TW" sz="20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zh-TW" altLang="en-US" sz="2000" b="0" i="1" smtClean="0">
                                      <a:latin typeface="Cambria Math"/>
                                    </a:rPr>
                                    <m:t>𝛼</m:t>
                                  </m:r>
                                  <m:r>
                                    <a:rPr lang="en-US" altLang="zh-TW" sz="20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zh-TW" altLang="en-US" sz="2000" i="1" smtClean="0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  <m:r>
                                    <a:rPr lang="en-US" altLang="zh-TW" sz="20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altLang="zh-TW" sz="20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  <m:r>
                                    <a:rPr lang="en-US" altLang="zh-TW" sz="20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altLang="zh-TW" sz="20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𝑏</m:t>
                                  </m:r>
                                </m:e>
                              </m:d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zh-TW" altLang="en-US" sz="2000" b="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𝑁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+(</m:t>
                              </m:r>
                              <m:r>
                                <a:rPr lang="zh-TW" altLang="en-US" sz="2000" b="0" i="1" smtClean="0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altLang="zh-TW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zh-TW" altLang="en-US" sz="200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altLang="zh-TW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</a:rPr>
                                <m:t>)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zh-TW" altLang="en-US" sz="2000" b="0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altLang="zh-TW" sz="20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latin typeface="Cambria Math"/>
                          <a:ea typeface="Cambria Math"/>
                        </a:rPr>
                        <m:t>                                                                    </m:t>
                      </m:r>
                      <m:r>
                        <a:rPr lang="zh-TW" altLang="en-US" sz="180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zh-TW" altLang="en-US" sz="18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altLang="zh-TW" sz="18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altLang="zh-TW" sz="1800" i="1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zh-TW" sz="18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zh-TW" altLang="en-US" sz="1800" i="1">
                          <a:latin typeface="Cambria Math"/>
                          <a:ea typeface="Cambria Math"/>
                        </a:rPr>
                        <m:t>𝛾</m:t>
                      </m:r>
                      <m:r>
                        <a:rPr lang="en-US" altLang="zh-TW" sz="180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en-US" altLang="zh-TW" sz="18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{</m:t>
                          </m:r>
                          <m:sSub>
                            <m:sSubPr>
                              <m:ctrlPr>
                                <a:rPr lang="en-US" altLang="zh-TW" sz="1800" i="1" dirty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 dirty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altLang="zh-TW" sz="1800" i="1" dirty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 sz="1800" i="1" dirty="0">
                              <a:latin typeface="Cambria Math"/>
                            </a:rPr>
                            <m:t>−[1−(</m:t>
                          </m:r>
                          <m:r>
                            <a:rPr lang="zh-TW" altLang="en-US" sz="1800" i="1" dirty="0">
                              <a:latin typeface="Cambria Math"/>
                            </a:rPr>
                            <m:t>𝛼</m:t>
                          </m:r>
                          <m:r>
                            <a:rPr lang="en-US" altLang="zh-TW" sz="1800" i="1" dirty="0">
                              <a:latin typeface="Cambria Math"/>
                            </a:rPr>
                            <m:t>+</m:t>
                          </m:r>
                          <m:r>
                            <a:rPr lang="zh-TW" altLang="en-US" sz="1800" i="1" dirty="0">
                              <a:latin typeface="Cambria Math"/>
                            </a:rPr>
                            <m:t>𝛽</m:t>
                          </m:r>
                          <m:r>
                            <a:rPr lang="en-US" altLang="zh-TW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altLang="zh-TW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n-US" altLang="zh-TW" sz="1800" i="1" dirty="0">
                              <a:latin typeface="Cambria Math"/>
                            </a:rPr>
                            <m:t>)]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𝐶𝐵𝐹𝑉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×[1+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𝑐</m:t>
                          </m:r>
                          <m:d>
                            <m:dPr>
                              <m:ctrlPr>
                                <a:rPr lang="en-US" altLang="zh-TW" sz="1800" i="1" dirty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1800" i="1" dirty="0">
                                  <a:latin typeface="Cambria Math"/>
                                  <a:ea typeface="Cambria Math"/>
                                </a:rPr>
                                <m:t>1−</m:t>
                              </m:r>
                              <m:r>
                                <a:rPr lang="zh-TW" altLang="en-US" sz="1800" i="1" dirty="0">
                                  <a:latin typeface="Cambria Math"/>
                                  <a:ea typeface="Cambria Math"/>
                                </a:rPr>
                                <m:t>𝜏</m:t>
                              </m:r>
                            </m:e>
                          </m:d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𝑇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]}×</m:t>
                          </m:r>
                          <m:r>
                            <a:rPr lang="zh-TW" altLang="en-US" sz="1800" i="1" dirty="0">
                              <a:latin typeface="Cambria Math"/>
                              <a:ea typeface="Cambria Math"/>
                            </a:rPr>
                            <m:t>𝛾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1800" i="1" dirty="0">
                              <a:latin typeface="Cambria Math"/>
                              <a:ea typeface="Cambria Math"/>
                            </a:rPr>
                            <m:t>𝑛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𝑁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+(</m:t>
                              </m:r>
                              <m:r>
                                <a:rPr lang="zh-TW" altLang="en-US" sz="18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zh-TW" altLang="en-US" sz="1800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  <m:r>
                                <a:rPr lang="en-US" altLang="zh-TW" sz="1800" i="1">
                                  <a:latin typeface="Cambria Math"/>
                                </a:rPr>
                                <m:t>)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zh-TW" altLang="en-US" sz="1800" i="1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18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altLang="zh-TW" sz="1800" dirty="0"/>
              </a:p>
              <a:p>
                <a:pPr marL="0" indent="0">
                  <a:buNone/>
                </a:pPr>
                <a:endParaRPr lang="en-US" altLang="zh-TW" sz="2000" b="0" dirty="0" smtClean="0"/>
              </a:p>
              <a:p>
                <a:pPr marL="0" indent="0">
                  <a:buNone/>
                </a:pPr>
                <a:endParaRPr lang="en-US" altLang="zh-TW" sz="20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altLang="zh-TW" sz="2000" b="0" dirty="0" smtClean="0"/>
                  <a:t>                                              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=    0</m:t>
                    </m:r>
                  </m:oMath>
                </a14:m>
                <a:r>
                  <a:rPr lang="en-US" altLang="zh-TW" sz="2000" dirty="0" smtClean="0"/>
                  <a:t>       (5)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20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72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best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</a:rPr>
              <a:t>repsonse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  function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600200"/>
                <a:ext cx="9144000" cy="4525963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把</a:t>
                </a:r>
                <a:r>
                  <a:rPr lang="en-US" altLang="zh-TW" sz="2400" dirty="0" smtClean="0">
                    <a:latin typeface="標楷體" pitchFamily="65" charset="-120"/>
                    <a:ea typeface="標楷體" pitchFamily="65" charset="-120"/>
                  </a:rPr>
                  <a:t>(5)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經過整理後，我們可以得到一個</a:t>
                </a:r>
                <a:r>
                  <a:rPr lang="el-GR" altLang="zh-TW" sz="2400" dirty="0" smtClean="0">
                    <a:ea typeface="標楷體" pitchFamily="65" charset="-120"/>
                  </a:rPr>
                  <a:t>β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的方程式，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dirty="0">
                        <a:latin typeface="Cambria Math"/>
                      </a:rPr>
                      <m:t>P</m:t>
                    </m:r>
                    <m:r>
                      <a:rPr lang="en-US" altLang="zh-TW" sz="2400" i="1" dirty="0" smtClean="0"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US" altLang="zh-TW" sz="2400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zh-TW" altLang="en-US" sz="2400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p>
                        <m:r>
                          <a:rPr lang="en-US" altLang="zh-TW" sz="2400" b="0" i="1" dirty="0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𝑄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2400" b="0" i="1" dirty="0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𝑅</m:t>
                    </m:r>
                    <m:r>
                      <a:rPr lang="en-US" altLang="zh-TW" sz="2400" b="0" i="1" dirty="0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zh-TW" altLang="en-US" sz="2400" b="0" dirty="0" smtClean="0">
                    <a:latin typeface="標楷體" pitchFamily="65" charset="-120"/>
                    <a:ea typeface="標楷體" pitchFamily="65" charset="-120"/>
                  </a:rPr>
                  <a:t>，再利用公式解，我們即可得到給定持有者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1</a:t>
                </a:r>
                <a:r>
                  <a:rPr lang="zh-TW" altLang="en-US" sz="2400" b="0" dirty="0" smtClean="0">
                    <a:latin typeface="標楷體" pitchFamily="65" charset="-120"/>
                    <a:ea typeface="標楷體" pitchFamily="65" charset="-120"/>
                  </a:rPr>
                  <a:t>轉換</a:t>
                </a:r>
                <a:r>
                  <a:rPr lang="el-GR" altLang="zh-TW" sz="2400" b="0" dirty="0" smtClean="0">
                    <a:ea typeface="標楷體" pitchFamily="65" charset="-120"/>
                  </a:rPr>
                  <a:t>α</a:t>
                </a:r>
                <a:r>
                  <a:rPr lang="zh-TW" altLang="en-US" sz="2400" b="0" dirty="0" smtClean="0">
                    <a:latin typeface="標楷體" pitchFamily="65" charset="-120"/>
                    <a:ea typeface="標楷體" pitchFamily="65" charset="-120"/>
                  </a:rPr>
                  <a:t>比例下，持有者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2</a:t>
                </a:r>
                <a:r>
                  <a:rPr lang="zh-TW" altLang="en-US" sz="2400" b="0" dirty="0" smtClean="0">
                    <a:latin typeface="標楷體" pitchFamily="65" charset="-120"/>
                    <a:ea typeface="標楷體" pitchFamily="65" charset="-120"/>
                  </a:rPr>
                  <a:t>的最適決策比例</a:t>
                </a:r>
                <a:r>
                  <a:rPr lang="el-GR" altLang="zh-TW" sz="2400" b="0" dirty="0" smtClean="0">
                    <a:ea typeface="標楷體" pitchFamily="65" charset="-120"/>
                  </a:rPr>
                  <a:t>β</a:t>
                </a:r>
                <a:endParaRPr lang="en-US" altLang="zh-TW" sz="2400" b="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為了方便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計算，我們假設</a:t>
                </a:r>
                <a:endParaRPr lang="en-US" altLang="zh-TW" sz="24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400" dirty="0">
                          <a:latin typeface="Cambria Math"/>
                          <a:ea typeface="Cambria Math"/>
                        </a:rPr>
                        <m:t>Z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𝐶𝐵𝐹𝑉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×[1+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(1−</m:t>
                      </m:r>
                      <m:r>
                        <a:rPr lang="zh-TW" altLang="en-US" sz="2400" b="0" i="1" dirty="0" smtClean="0">
                          <a:latin typeface="Cambria Math"/>
                          <a:ea typeface="Cambria Math"/>
                        </a:rPr>
                        <m:t>𝜏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)∆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𝑇</m:t>
                      </m:r>
                      <m:r>
                        <a:rPr lang="en-US" altLang="zh-TW" sz="2400" b="0" i="1" dirty="0" smtClean="0">
                          <a:latin typeface="Cambria Math"/>
                          <a:ea typeface="Cambria Math"/>
                        </a:rPr>
                        <m:t>]</m:t>
                      </m:r>
                    </m:oMath>
                  </m:oMathPara>
                </a14:m>
                <a:endParaRPr lang="en-US" altLang="zh-TW" sz="2400" b="0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i="1">
                        <a:latin typeface="Cambria Math"/>
                      </a:rPr>
                      <m:t>P</m:t>
                    </m:r>
                    <m:r>
                      <a:rPr lang="en-US" altLang="zh-TW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zh-TW" altLang="en-US" sz="2400" i="1"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altLang="zh-TW" sz="2400" i="1">
                        <a:latin typeface="Cambria Math"/>
                      </a:rPr>
                      <m:t>(</m:t>
                    </m:r>
                    <m:r>
                      <a:rPr lang="en-US" altLang="zh-TW" sz="2400" i="1">
                        <a:latin typeface="Cambria Math"/>
                      </a:rPr>
                      <m:t>𝑛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𝐶𝐵𝐹𝑉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d>
                    <m:r>
                      <a:rPr lang="en-US" altLang="zh-TW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𝑛𝑍</m:t>
                    </m:r>
                    <m:r>
                      <a:rPr lang="en-US" altLang="zh-TW" sz="2400" i="1">
                        <a:latin typeface="Cambria Math"/>
                      </a:rPr>
                      <m:t>)</m:t>
                    </m:r>
                  </m:oMath>
                </a14:m>
                <a:endParaRPr lang="en-US" altLang="zh-TW" sz="2400" dirty="0"/>
              </a:p>
              <a:p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𝑄</m:t>
                    </m:r>
                    <m:r>
                      <a:rPr lang="en-US" altLang="zh-TW" sz="24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  <m:r>
                          <a:rPr lang="zh-TW" altLang="en-US" sz="2400" i="1">
                            <a:latin typeface="Cambria Math"/>
                          </a:rPr>
                          <m:t>𝛾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𝑛𝑁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+2(</m:t>
                        </m:r>
                        <m:r>
                          <a:rPr lang="zh-TW" altLang="en-US" sz="2400" i="1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2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400" i="1">
                                <a:latin typeface="Cambria Math"/>
                                <a:ea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2400" i="1">
                        <a:latin typeface="Cambria Math"/>
                      </a:rPr>
                      <m:t>𝑛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400" i="1">
                        <a:latin typeface="Cambria Math"/>
                        <a:ea typeface="Cambria Math"/>
                      </a:rPr>
                      <m:t>𝐶𝐵𝐹𝑉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en-US" altLang="zh-TW" sz="2400" i="1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d>
                  </m:oMath>
                </a14:m>
                <a:endParaRPr lang="en-US" altLang="zh-TW" sz="2400" i="1" dirty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en-US" altLang="zh-TW" sz="2400" dirty="0"/>
                  <a:t>            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/>
                      </a:rPr>
                      <m:t>  </m:t>
                    </m:r>
                    <m:r>
                      <a:rPr lang="en-US" altLang="zh-TW" sz="2400" i="1">
                        <a:latin typeface="Cambria Math"/>
                      </a:rPr>
                      <m:t>+(−2</m:t>
                    </m:r>
                    <m:r>
                      <a:rPr lang="en-US" altLang="zh-TW" sz="2400" i="1">
                        <a:latin typeface="Cambria Math"/>
                      </a:rPr>
                      <m:t>𝑁</m:t>
                    </m:r>
                    <m:r>
                      <a:rPr lang="en-US" altLang="zh-TW" sz="2400" i="1">
                        <a:latin typeface="Cambria Math"/>
                      </a:rPr>
                      <m:t>−2(</m:t>
                    </m:r>
                    <m:r>
                      <a:rPr lang="zh-TW" altLang="en-US" sz="2400" i="1">
                        <a:latin typeface="Cambria Math"/>
                      </a:rPr>
                      <m:t>𝛼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2400" b="0" i="1" smtClean="0">
                        <a:latin typeface="Cambria Math"/>
                      </a:rPr>
                      <m:t>)</m:t>
                    </m:r>
                    <m:r>
                      <a:rPr lang="zh-TW" altLang="en-US" sz="2400" i="1">
                        <a:latin typeface="Cambria Math"/>
                      </a:rPr>
                      <m:t>𝛾</m:t>
                    </m:r>
                    <m:r>
                      <a:rPr lang="en-US" altLang="zh-TW" sz="2400" i="1">
                        <a:latin typeface="Cambria Math"/>
                      </a:rPr>
                      <m:t>𝑛</m:t>
                    </m:r>
                    <m:r>
                      <a:rPr lang="en-US" altLang="zh-TW" sz="2400" i="1">
                        <a:latin typeface="Cambria Math"/>
                      </a:rPr>
                      <m:t>)</m:t>
                    </m:r>
                    <m:sSup>
                      <m:s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altLang="zh-TW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zh-TW" altLang="en-US" sz="2400" i="1">
                        <a:latin typeface="Cambria Math"/>
                      </a:rPr>
                      <m:t>𝛾</m:t>
                    </m:r>
                    <m:r>
                      <a:rPr lang="en-US" altLang="zh-TW" sz="2400" i="1">
                        <a:latin typeface="Cambria Math"/>
                      </a:rPr>
                      <m:t>𝑍</m:t>
                    </m:r>
                  </m:oMath>
                </a14:m>
                <a:endParaRPr lang="en-US" altLang="zh-TW" sz="2400" dirty="0"/>
              </a:p>
              <a:p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/>
                      </a:rPr>
                      <m:t>𝑅</m:t>
                    </m:r>
                    <m:r>
                      <a:rPr lang="en-US" altLang="zh-TW" sz="22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𝑁</m:t>
                            </m:r>
                          </m:e>
                          <m:sup>
                            <m:r>
                              <a:rPr lang="en-US" altLang="zh-TW" sz="2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200" i="1">
                            <a:latin typeface="Cambria Math"/>
                          </a:rPr>
                          <m:t>+2</m:t>
                        </m:r>
                        <m:r>
                          <a:rPr lang="en-US" altLang="zh-TW" sz="2200" b="0" i="1" smtClean="0">
                            <a:latin typeface="Cambria Math"/>
                          </a:rPr>
                          <m:t>(</m:t>
                        </m:r>
                        <m:r>
                          <a:rPr lang="zh-TW" altLang="en-US" sz="2200" i="1">
                            <a:latin typeface="Cambria Math"/>
                          </a:rPr>
                          <m:t>𝛼</m:t>
                        </m:r>
                        <m:r>
                          <a:rPr lang="en-US" altLang="zh-TW" sz="2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2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22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2200" b="0" i="1" smtClean="0">
                            <a:latin typeface="Cambria Math"/>
                          </a:rPr>
                          <m:t>)</m:t>
                        </m:r>
                        <m:r>
                          <a:rPr lang="zh-TW" altLang="en-US" sz="2200" i="1">
                            <a:latin typeface="Cambria Math"/>
                          </a:rPr>
                          <m:t>𝛾</m:t>
                        </m:r>
                        <m:r>
                          <a:rPr lang="en-US" altLang="zh-TW" sz="2200" i="1">
                            <a:latin typeface="Cambria Math"/>
                          </a:rPr>
                          <m:t>𝑛𝑁</m:t>
                        </m:r>
                        <m:r>
                          <a:rPr lang="en-US" altLang="zh-TW" sz="22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zh-TW" altLang="en-US" sz="2200" i="1">
                                <a:latin typeface="Cambria Math"/>
                              </a:rPr>
                              <m:t>𝛼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𝑏</m:t>
                            </m:r>
                            <m:r>
                              <a:rPr lang="en-US" altLang="zh-TW" sz="2200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sz="2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200" i="1">
                                <a:latin typeface="Cambria Math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TW" sz="2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200" i="1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altLang="zh-TW" sz="22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TW" sz="2200" i="1">
                        <a:latin typeface="Cambria Math"/>
                      </a:rPr>
                      <m:t>𝑛</m:t>
                    </m:r>
                    <m:r>
                      <a:rPr lang="en-US" altLang="zh-TW" sz="2200" i="1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200" i="1"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2200" i="1">
                        <a:latin typeface="Cambria Math"/>
                        <a:ea typeface="Cambria Math"/>
                      </a:rPr>
                      <m:t>(1+</m:t>
                    </m:r>
                    <m:r>
                      <a:rPr lang="en-US" altLang="zh-TW" sz="2200" i="1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2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altLang="zh-TW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/>
                        </a:rPr>
                        <m:t>      </m:t>
                      </m:r>
                      <m:r>
                        <a:rPr lang="en-US" altLang="zh-TW" sz="2400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𝑁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+(</m:t>
                          </m:r>
                          <m:r>
                            <a:rPr lang="zh-TW" altLang="en-US" sz="2400" i="1">
                              <a:latin typeface="Cambria Math"/>
                            </a:rPr>
                            <m:t>𝛼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)</m:t>
                          </m:r>
                          <m:r>
                            <a:rPr lang="zh-TW" altLang="en-US" sz="2400" i="1">
                              <a:latin typeface="Cambria Math"/>
                            </a:rPr>
                            <m:t>𝛾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𝑛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−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𝑁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zh-TW" altLang="en-US" sz="2400" i="1">
                              <a:latin typeface="Cambria Math"/>
                            </a:rPr>
                            <m:t>𝛼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)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TW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zh-TW" altLang="en-US" sz="2400" i="1">
                                  <a:latin typeface="Cambria Math"/>
                                </a:rPr>
                                <m:t>𝛼</m:t>
                              </m:r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𝑏</m:t>
                              </m:r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zh-TW" altLang="en-US" sz="2400" i="1">
                              <a:latin typeface="Cambria Math"/>
                            </a:rPr>
                            <m:t>𝛾</m:t>
                          </m:r>
                          <m:r>
                            <a:rPr lang="en-US" altLang="zh-TW" sz="2400" i="1">
                              <a:latin typeface="Cambria Math"/>
                            </a:rPr>
                            <m:t>𝑛</m:t>
                          </m:r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zh-TW" altLang="en-US" sz="2400" i="1">
                          <a:latin typeface="Cambria Math"/>
                        </a:rPr>
                        <m:t>𝛾</m:t>
                      </m:r>
                      <m:r>
                        <a:rPr lang="en-US" altLang="zh-TW" sz="2400" i="1">
                          <a:latin typeface="Cambria Math"/>
                        </a:rPr>
                        <m:t>𝑍</m:t>
                      </m:r>
                    </m:oMath>
                  </m:oMathPara>
                </a14:m>
                <a:endParaRPr lang="en-US" altLang="zh-TW" sz="240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400" i="1">
                          <a:latin typeface="Cambria Math"/>
                        </a:rPr>
                        <m:t>−</m:t>
                      </m:r>
                      <m:r>
                        <a:rPr lang="en-US" altLang="zh-TW" sz="2400" i="1">
                          <a:latin typeface="Cambria Math"/>
                        </a:rPr>
                        <m:t>𝑛</m:t>
                      </m:r>
                      <m:r>
                        <a:rPr lang="zh-TW" altLang="en-US" sz="2400" i="1">
                          <a:latin typeface="Cambria Math"/>
                        </a:rPr>
                        <m:t>𝛾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2400" i="1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altLang="zh-TW" sz="24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altLang="zh-TW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zh-TW" altLang="en-US" sz="2400" i="1">
                              <a:latin typeface="Cambria Math"/>
                            </a:rPr>
                            <m:t>𝛾</m:t>
                          </m:r>
                        </m:e>
                        <m:sup>
                          <m:r>
                            <a:rPr lang="en-US" altLang="zh-TW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en-US" altLang="zh-TW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zh-TW" sz="2400" i="1">
                              <a:latin typeface="Cambria Math"/>
                            </a:rPr>
                            <m:t>𝐴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/>
                        </a:rPr>
                        <m:t>(</m:t>
                      </m:r>
                      <m:r>
                        <a:rPr lang="zh-TW" altLang="en-US" sz="2400" i="1">
                          <a:latin typeface="Cambria Math"/>
                        </a:rPr>
                        <m:t>𝛼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𝑏</m:t>
                      </m:r>
                      <m:r>
                        <a:rPr lang="en-US" altLang="zh-TW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600200"/>
                <a:ext cx="9144000" cy="4525963"/>
              </a:xfrm>
              <a:blipFill rotWithShape="1">
                <a:blip r:embed="rId2"/>
                <a:stretch>
                  <a:fillRect l="-867" t="-12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538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討論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我們已知在第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頁的假設狀況下，我們利用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excel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試算表中的例子來看，給定到期日資產價格為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17475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，我們可以找到</a:t>
            </a:r>
            <a:r>
              <a:rPr lang="el-GR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α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el-GR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最佳轉換比例線的交點，也就是</a:t>
            </a:r>
            <a:r>
              <a:rPr lang="en-US" altLang="zh-TW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Nash </a:t>
            </a:r>
            <a:r>
              <a:rPr lang="en-US" altLang="zh-TW" dirty="0" err="1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Equilbrium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point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20%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的地方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85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討論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其他條件不變下，隨著到期日資產價格的</a:t>
                </a:r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V</a:t>
                </a:r>
                <a:r>
                  <a:rPr lang="en-US" altLang="zh-TW" sz="2000" dirty="0" smtClean="0">
                    <a:latin typeface="標楷體" pitchFamily="65" charset="-120"/>
                    <a:ea typeface="標楷體" pitchFamily="65" charset="-120"/>
                  </a:rPr>
                  <a:t>A</a:t>
                </a:r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改變，是否會讓交點跑到限制條件之外</a:t>
                </a:r>
                <a:endParaRPr lang="en-US" altLang="zh-TW" dirty="0" smtClean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dirty="0">
                    <a:latin typeface="標楷體" pitchFamily="65" charset="-120"/>
                    <a:ea typeface="標楷體" pitchFamily="65" charset="-120"/>
                  </a:rPr>
                  <a:t>限制條件</a:t>
                </a:r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為 </a:t>
                </a:r>
                <a:endParaRPr lang="en-US" altLang="zh-TW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標楷體" pitchFamily="65" charset="-120"/>
                    <a:ea typeface="標楷體" pitchFamily="65" charset="-120"/>
                  </a:rPr>
                  <a:t> </a:t>
                </a:r>
                <a:r>
                  <a:rPr lang="en-US" altLang="zh-TW" dirty="0" smtClean="0">
                    <a:latin typeface="標楷體" pitchFamily="65" charset="-120"/>
                    <a:ea typeface="標楷體" pitchFamily="65" charset="-12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0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zh-TW" altLang="en-US" b="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zh-TW" alt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𝐴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𝑎</m:t>
                    </m:r>
                    <m:r>
                      <a:rPr lang="zh-TW" altLang="en-US" b="0" i="1" smtClean="0">
                        <a:latin typeface="Cambria Math"/>
                        <a:ea typeface="Cambria Math"/>
                      </a:rPr>
                      <m:t>，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0≤</m:t>
                    </m:r>
                    <m:r>
                      <a:rPr lang="zh-TW" altLang="en-US" b="0" i="1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zh-TW" alt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𝐵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𝑏</m:t>
                    </m:r>
                  </m:oMath>
                </a14:m>
                <a:endParaRPr lang="en-US" altLang="zh-TW" i="1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>
                    <a:latin typeface="標楷體" pitchFamily="65" charset="-120"/>
                    <a:ea typeface="標楷體" pitchFamily="65" charset="-120"/>
                  </a:rPr>
                  <a:t> </a:t>
                </a:r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   假設</a:t>
                </a:r>
                <a:r>
                  <a:rPr lang="en-US" altLang="zh-TW" i="1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A=</a:t>
                </a:r>
                <a:r>
                  <a:rPr lang="en-US" altLang="zh-TW" i="1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</a:t>
                </a:r>
                <a:r>
                  <a:rPr lang="en-US" altLang="zh-TW" i="1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=50%</a:t>
                </a:r>
                <a:r>
                  <a:rPr lang="zh-TW" altLang="en-US" i="1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，</a:t>
                </a:r>
                <a:r>
                  <a:rPr lang="en-US" altLang="zh-TW" i="1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a=b=0%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650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給定到期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日資產價格為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17475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14</a:t>
            </a:fld>
            <a:endParaRPr lang="zh-TW" altLang="en-US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47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到期日資產價格變大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-1(17570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043608" y="5733256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Nash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</a:rPr>
              <a:t>Equilbrium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point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到了限制條件下的邊界，代表當公司資產價格為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17570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時，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CB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持有者都會把可轉債全數轉換成股票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!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15</a:t>
            </a:fld>
            <a:endParaRPr lang="zh-TW" altLang="en-US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013290"/>
              </p:ext>
            </p:extLst>
          </p:nvPr>
        </p:nvGraphicFramePr>
        <p:xfrm>
          <a:off x="457200" y="1600201"/>
          <a:ext cx="6995120" cy="36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983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到期日資產價格變大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-1(17570)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16</a:t>
            </a:fld>
            <a:endParaRPr lang="zh-TW" altLang="en-US"/>
          </a:p>
        </p:txBody>
      </p:sp>
      <p:graphicFrame>
        <p:nvGraphicFramePr>
          <p:cNvPr id="10" name="內容版面配置區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3720518"/>
              </p:ext>
            </p:extLst>
          </p:nvPr>
        </p:nvGraphicFramePr>
        <p:xfrm>
          <a:off x="683568" y="1628800"/>
          <a:ext cx="7859216" cy="427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67544" y="6035181"/>
            <a:ext cx="840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加入限制式後，在到期日資產為</a:t>
            </a:r>
            <a:r>
              <a:rPr lang="en-US" altLang="zh-TW" dirty="0" smtClean="0"/>
              <a:t>17570</a:t>
            </a:r>
            <a:r>
              <a:rPr lang="zh-TW" altLang="en-US" dirty="0" smtClean="0"/>
              <a:t>時，持有者傾向把手中的</a:t>
            </a:r>
            <a:r>
              <a:rPr lang="en-US" altLang="zh-TW" dirty="0" smtClean="0"/>
              <a:t>CB</a:t>
            </a:r>
            <a:r>
              <a:rPr lang="zh-TW" altLang="en-US" dirty="0" smtClean="0"/>
              <a:t>全數轉換為股票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0236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到期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日資產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價格變大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-2(17600)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99592" y="5795972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兩條線沒有交點，且延伸出來的交點已超出自身持有比例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(50%)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需要再另外解釋財務上的定義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 err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payoff_matrix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裡頭有附上此價格資產下的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payoff matrix)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17</a:t>
            </a:fld>
            <a:endParaRPr lang="zh-TW" altLang="en-US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801865"/>
              </p:ext>
            </p:extLst>
          </p:nvPr>
        </p:nvGraphicFramePr>
        <p:xfrm>
          <a:off x="899592" y="1700808"/>
          <a:ext cx="7499176" cy="3845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18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到期日資產價格變大</a:t>
            </a:r>
            <a:r>
              <a:rPr lang="en-US" altLang="zh-TW" dirty="0"/>
              <a:t>-2(17600)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18</a:t>
            </a:fld>
            <a:endParaRPr lang="zh-TW" altLang="en-US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815105"/>
              </p:ext>
            </p:extLst>
          </p:nvPr>
        </p:nvGraphicFramePr>
        <p:xfrm>
          <a:off x="755576" y="1484784"/>
          <a:ext cx="741682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395536" y="5836622"/>
            <a:ext cx="840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加入限制式後，在到期日資產為</a:t>
            </a:r>
            <a:r>
              <a:rPr lang="en-US" altLang="zh-TW" dirty="0" smtClean="0"/>
              <a:t>17600</a:t>
            </a:r>
            <a:r>
              <a:rPr lang="zh-TW" altLang="en-US" dirty="0" smtClean="0"/>
              <a:t>時</a:t>
            </a:r>
            <a:r>
              <a:rPr lang="zh-TW" altLang="en-US" dirty="0"/>
              <a:t>，持有者傾向把手中的</a:t>
            </a:r>
            <a:r>
              <a:rPr lang="en-US" altLang="zh-TW" dirty="0"/>
              <a:t>CB</a:t>
            </a:r>
            <a:r>
              <a:rPr lang="zh-TW" altLang="en-US" dirty="0"/>
              <a:t>全數轉換為股票</a:t>
            </a:r>
          </a:p>
        </p:txBody>
      </p:sp>
    </p:spTree>
    <p:extLst>
      <p:ext uri="{BB962C8B-B14F-4D97-AF65-F5344CB8AC3E}">
        <p14:creationId xmlns:p14="http://schemas.microsoft.com/office/powerpoint/2010/main" val="3058008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到期日資產價格變小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-1(17400)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27584" y="591243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Nash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</a:rPr>
              <a:t>Equilbrium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point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到了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限制條件下的邊界，代表當公司資產價格為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17400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CB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持有者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都會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選擇不轉換手上的股票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19</a:t>
            </a:fld>
            <a:endParaRPr lang="zh-TW" altLang="en-US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836284"/>
              </p:ext>
            </p:extLst>
          </p:nvPr>
        </p:nvGraphicFramePr>
        <p:xfrm>
          <a:off x="1038436" y="1628800"/>
          <a:ext cx="7211144" cy="3845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7015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72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到期日資產價格變小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-1(17400)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20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735578"/>
              </p:ext>
            </p:extLst>
          </p:nvPr>
        </p:nvGraphicFramePr>
        <p:xfrm>
          <a:off x="827584" y="1628800"/>
          <a:ext cx="7571184" cy="3917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251520" y="5877272"/>
            <a:ext cx="7250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加入限制式後，在到期日資產為</a:t>
            </a:r>
            <a:r>
              <a:rPr lang="en-US" altLang="zh-TW" dirty="0" smtClean="0"/>
              <a:t>17400</a:t>
            </a:r>
            <a:r>
              <a:rPr lang="zh-TW" altLang="en-US" dirty="0" smtClean="0"/>
              <a:t>時</a:t>
            </a:r>
            <a:r>
              <a:rPr lang="zh-TW" altLang="en-US" dirty="0"/>
              <a:t>，持有者</a:t>
            </a:r>
            <a:r>
              <a:rPr lang="zh-TW" altLang="en-US" dirty="0" smtClean="0"/>
              <a:t>傾向</a:t>
            </a:r>
            <a:r>
              <a:rPr lang="zh-TW" altLang="en-US" dirty="0"/>
              <a:t>不轉換手</a:t>
            </a:r>
            <a:r>
              <a:rPr lang="zh-TW" altLang="en-US" dirty="0" smtClean="0"/>
              <a:t>中的</a:t>
            </a:r>
            <a:r>
              <a:rPr lang="en-US" altLang="zh-TW" dirty="0" smtClean="0"/>
              <a:t>CB</a:t>
            </a:r>
          </a:p>
        </p:txBody>
      </p:sp>
    </p:spTree>
    <p:extLst>
      <p:ext uri="{BB962C8B-B14F-4D97-AF65-F5344CB8AC3E}">
        <p14:creationId xmlns:p14="http://schemas.microsoft.com/office/powerpoint/2010/main" val="3564252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到期日資產價格變小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(17370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55576" y="5733256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兩條線沒有交點，且延伸出來的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交點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為負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我兩個根都有帶，不過兩個根帶出來答案都是負的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需要再另外解釋財務上的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定義</a:t>
            </a:r>
            <a:r>
              <a:rPr lang="en-US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 err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payoff_matrix</a:t>
            </a:r>
            <a:r>
              <a:rPr lang="zh-TW" altLang="en-US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裡頭有附上此價格資產下的</a:t>
            </a:r>
            <a:r>
              <a:rPr lang="en-US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payoff matrix)</a:t>
            </a:r>
            <a:endParaRPr lang="zh-TW" altLang="en-US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21</a:t>
            </a:fld>
            <a:endParaRPr lang="zh-TW" altLang="en-US"/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4448835"/>
              </p:ext>
            </p:extLst>
          </p:nvPr>
        </p:nvGraphicFramePr>
        <p:xfrm>
          <a:off x="971600" y="1628800"/>
          <a:ext cx="7499176" cy="391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2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到期日資產價格變小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-2(17370)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22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338591"/>
              </p:ext>
            </p:extLst>
          </p:nvPr>
        </p:nvGraphicFramePr>
        <p:xfrm>
          <a:off x="1187624" y="1700808"/>
          <a:ext cx="6923112" cy="3845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323528" y="5877272"/>
            <a:ext cx="7250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加入限制式後，在到期日資產為</a:t>
            </a:r>
            <a:r>
              <a:rPr lang="en-US" altLang="zh-TW" dirty="0" smtClean="0"/>
              <a:t>17370</a:t>
            </a:r>
            <a:r>
              <a:rPr lang="zh-TW" altLang="en-US" dirty="0"/>
              <a:t>時，持有者</a:t>
            </a:r>
            <a:r>
              <a:rPr lang="zh-TW" altLang="en-US" dirty="0" smtClean="0"/>
              <a:t>傾向</a:t>
            </a:r>
            <a:r>
              <a:rPr lang="zh-TW" altLang="en-US" dirty="0"/>
              <a:t>不轉換手中的</a:t>
            </a:r>
            <a:r>
              <a:rPr lang="en-US" altLang="zh-TW" dirty="0"/>
              <a:t>CB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70103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討論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討論如果兩個</a:t>
            </a:r>
            <a:r>
              <a:rPr lang="en-US" altLang="zh-TW" dirty="0" smtClean="0"/>
              <a:t>CB</a:t>
            </a:r>
            <a:r>
              <a:rPr lang="zh-TW" altLang="en-US" dirty="0" smtClean="0"/>
              <a:t>持有者持有比例懸殊時的狀況</a:t>
            </a:r>
            <a:endParaRPr lang="en-US" altLang="zh-TW" dirty="0" smtClean="0"/>
          </a:p>
          <a:p>
            <a:r>
              <a:rPr lang="zh-TW" altLang="en-US" dirty="0"/>
              <a:t>會不會</a:t>
            </a:r>
            <a:r>
              <a:rPr lang="zh-TW" altLang="en-US" dirty="0" smtClean="0"/>
              <a:t>發生兩條</a:t>
            </a:r>
            <a:r>
              <a:rPr lang="en-US" altLang="zh-TW" dirty="0"/>
              <a:t>best </a:t>
            </a:r>
            <a:r>
              <a:rPr lang="en-US" altLang="zh-TW" dirty="0" err="1"/>
              <a:t>repsonse</a:t>
            </a:r>
            <a:r>
              <a:rPr lang="en-US" altLang="zh-TW" dirty="0"/>
              <a:t>  </a:t>
            </a:r>
            <a:r>
              <a:rPr lang="en-US" altLang="zh-TW" dirty="0" smtClean="0"/>
              <a:t>function</a:t>
            </a:r>
            <a:r>
              <a:rPr lang="zh-TW" altLang="en-US" dirty="0" smtClean="0"/>
              <a:t>沒有交點的情形</a:t>
            </a:r>
            <a:endParaRPr lang="en-US" altLang="zh-TW" dirty="0" smtClean="0"/>
          </a:p>
          <a:p>
            <a:r>
              <a:rPr lang="zh-TW" altLang="en-US" dirty="0" smtClean="0"/>
              <a:t>限制</a:t>
            </a:r>
            <a:r>
              <a:rPr lang="zh-TW" altLang="en-US" dirty="0"/>
              <a:t>條件為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      </a:t>
            </a:r>
            <a:r>
              <a:rPr lang="en-US" altLang="zh-TW" dirty="0"/>
              <a:t>0≤</a:t>
            </a:r>
            <a:r>
              <a:rPr lang="zh-TW" altLang="en-US" dirty="0"/>
              <a:t>𝛼≤𝐴−𝑎，</a:t>
            </a:r>
            <a:r>
              <a:rPr lang="en-US" altLang="zh-TW" dirty="0"/>
              <a:t>0≤</a:t>
            </a:r>
            <a:r>
              <a:rPr lang="zh-TW" altLang="en-US" dirty="0"/>
              <a:t>𝛽≤𝐵−𝑏</a:t>
            </a:r>
          </a:p>
          <a:p>
            <a:pPr marL="0" indent="0">
              <a:buNone/>
            </a:pPr>
            <a:r>
              <a:rPr lang="zh-TW" altLang="en-US" dirty="0" smtClean="0"/>
              <a:t>        假設</a:t>
            </a:r>
            <a:r>
              <a:rPr lang="en-US" altLang="zh-TW" dirty="0" smtClean="0"/>
              <a:t>A=80%</a:t>
            </a:r>
            <a:r>
              <a:rPr lang="zh-TW" altLang="en-US" dirty="0" smtClean="0"/>
              <a:t>，</a:t>
            </a:r>
            <a:r>
              <a:rPr lang="en-US" altLang="zh-TW" dirty="0" smtClean="0"/>
              <a:t>B=20%</a:t>
            </a:r>
            <a:r>
              <a:rPr lang="zh-TW" altLang="en-US" dirty="0" smtClean="0"/>
              <a:t>，</a:t>
            </a:r>
            <a:r>
              <a:rPr lang="en-US" altLang="zh-TW" dirty="0"/>
              <a:t>a=b=0%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532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給定到期日資產價格為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17475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24</a:t>
            </a:fld>
            <a:endParaRPr lang="zh-TW" altLang="en-US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414344"/>
              </p:ext>
            </p:extLst>
          </p:nvPr>
        </p:nvGraphicFramePr>
        <p:xfrm>
          <a:off x="457200" y="1600201"/>
          <a:ext cx="8003232" cy="3989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文字方塊 8"/>
          <p:cNvSpPr txBox="1"/>
          <p:nvPr/>
        </p:nvSpPr>
        <p:spPr>
          <a:xfrm>
            <a:off x="179512" y="5764614"/>
            <a:ext cx="93025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在原先製作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payoff matrix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時，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Nash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Equilbrium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point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為兩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CB holder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各轉換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20%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的比例，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而利用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best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</a:rPr>
              <a:t>repsonse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function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描點作圖後，我們的</a:t>
            </a:r>
            <a:r>
              <a:rPr lang="en-US" altLang="zh-TW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Nash </a:t>
            </a:r>
            <a:r>
              <a:rPr lang="en-US" altLang="zh-TW" dirty="0" err="1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Equilbrium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point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則是在持有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轉換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24%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，持有者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轉換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20%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位置</a:t>
            </a:r>
            <a:endParaRPr lang="zh-TW" altLang="en-US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73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到期日資產價格變大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-1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(17570)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25</a:t>
            </a:fld>
            <a:endParaRPr lang="zh-TW" altLang="en-US"/>
          </a:p>
        </p:txBody>
      </p:sp>
      <p:graphicFrame>
        <p:nvGraphicFramePr>
          <p:cNvPr id="9" name="內容版面配置區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176875"/>
              </p:ext>
            </p:extLst>
          </p:nvPr>
        </p:nvGraphicFramePr>
        <p:xfrm>
          <a:off x="457200" y="1600201"/>
          <a:ext cx="7715200" cy="41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375178" y="5826830"/>
            <a:ext cx="5859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隨著到期日資產價格的上升，持有者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轉換越來越多的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CB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00751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到期日資產價格變大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(17800)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26</a:t>
            </a:fld>
            <a:endParaRPr lang="zh-TW" altLang="en-US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539552" y="6309320"/>
            <a:ext cx="6764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當到期日公司資產價格夠高時，持有者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的股票也會進行全部轉換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9730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到期日資產價格變小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(17450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27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4449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到期日資產價格變小</a:t>
            </a:r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-2</a:t>
            </a:r>
            <a:r>
              <a:rPr lang="en-US" altLang="zh-TW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(17425)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28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148457"/>
              </p:ext>
            </p:extLst>
          </p:nvPr>
        </p:nvGraphicFramePr>
        <p:xfrm>
          <a:off x="457200" y="1600201"/>
          <a:ext cx="7139136" cy="398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06512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到期日資產價格變小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-3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(17400)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29</a:t>
            </a:fld>
            <a:endParaRPr lang="zh-TW" altLang="en-US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7096660"/>
              </p:ext>
            </p:extLst>
          </p:nvPr>
        </p:nvGraphicFramePr>
        <p:xfrm>
          <a:off x="457200" y="1600201"/>
          <a:ext cx="7211144" cy="391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844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Payoff matrix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873923"/>
              </p:ext>
            </p:extLst>
          </p:nvPr>
        </p:nvGraphicFramePr>
        <p:xfrm>
          <a:off x="457200" y="1600200"/>
          <a:ext cx="8229598" cy="2993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  <a:gridCol w="633046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40%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40%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5,258.48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5,262.69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5,263.97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5,263.13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5250.00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5,260.71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5,258.48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5,256.35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5,256.35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5,254.66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5,259.31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5,253.28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5,259.84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5,252.14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5,258.57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5251.18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5,255.92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5,262.69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5,259.31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5,254.66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5,256.56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5,256.56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5,254.29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5,256.43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5,252.37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5,254.74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5250.73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5,251.83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5,263.97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5,259.84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5,253.28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5,256.43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5,254.29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5,253.55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5,253.55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5,251.10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5,251.46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5248.98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5,248.30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40%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5,263.13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5,258.57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5,252.14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5,254.74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5,252.37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5,251.46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5,251.10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5,248.64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5,248.64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5246.17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5,245.21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5,260.71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5,255.92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5,251.18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5,251.83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5,250.73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5,248.30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5,248.98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5,245.21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5,246.17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5242.50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5,242.50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3993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到期前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009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假設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到期前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在到期前</a:t>
                </a:r>
                <a:endParaRPr lang="en-US" altLang="zh-TW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dirty="0">
                        <a:latin typeface="Cambria Math"/>
                      </a:rPr>
                      <m:t>Equity</m:t>
                    </m:r>
                    <m:d>
                      <m:dPr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dirty="0" smtClean="0"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2000" dirty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zh-TW" sz="2000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dirty="0" smtClean="0">
                            <a:latin typeface="Cambria Math"/>
                          </a:rPr>
                          <m:t>𝑁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+(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𝑎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+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𝑏</m:t>
                        </m:r>
                        <m:r>
                          <a:rPr lang="en-US" altLang="zh-TW" sz="2000" b="0" i="1" dirty="0" smtClean="0">
                            <a:latin typeface="Cambria Math"/>
                          </a:rPr>
                          <m:t>)×</m:t>
                        </m:r>
                        <m:r>
                          <a:rPr lang="zh-TW" altLang="en-US" sz="2000" b="0" i="1" dirty="0" smtClean="0">
                            <a:latin typeface="Cambria Math"/>
                            <a:ea typeface="Cambria Math"/>
                          </a:rPr>
                          <m:t>𝛾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</m:d>
                    <m:r>
                      <a:rPr lang="en-US" altLang="zh-TW" sz="2000" b="0" i="1" dirty="0" smtClean="0"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𝑃𝑉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/>
                            <a:ea typeface="Cambria Math"/>
                          </a:rPr>
                          <m:t>𝑆𝑡𝑜𝑐𝑘</m:t>
                        </m:r>
                      </m:sub>
                    </m:sSub>
                  </m:oMath>
                </a14:m>
                <a:r>
                  <a:rPr lang="en-US" altLang="zh-TW" sz="2000" i="1" dirty="0">
                    <a:latin typeface="Cambria Math"/>
                  </a:rPr>
                  <a:t> </a:t>
                </a:r>
                <a:r>
                  <a:rPr lang="en-US" altLang="zh-TW" sz="2000" i="1" dirty="0" smtClean="0">
                    <a:latin typeface="Cambria Math"/>
                  </a:rPr>
                  <a:t>                          </a:t>
                </a:r>
              </a:p>
              <a:p>
                <a:pPr marL="0" indent="0">
                  <a:buNone/>
                </a:pPr>
                <a:r>
                  <a:rPr lang="en-US" altLang="zh-TW" sz="2000" i="1" dirty="0">
                    <a:latin typeface="Cambria Math"/>
                  </a:rPr>
                  <a:t> </a:t>
                </a:r>
                <a:r>
                  <a:rPr lang="en-US" altLang="zh-TW" sz="2000" i="1" dirty="0" smtClean="0">
                    <a:latin typeface="Cambria Math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20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 dirty="0">
                            <a:latin typeface="Cambria Math"/>
                          </a:rPr>
                          <m:t>1−</m:t>
                        </m:r>
                        <m:d>
                          <m:dPr>
                            <m:ctrlPr>
                              <a:rPr lang="en-US" altLang="zh-TW" sz="20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𝑎</m:t>
                            </m:r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altLang="zh-TW" sz="2000" i="1" dirty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𝑏</m:t>
                            </m:r>
                          </m:e>
                        </m:d>
                      </m:e>
                    </m:d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zh-TW" altLang="en-US" sz="2000" i="1" dirty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(1−</m:t>
                    </m:r>
                    <m:r>
                      <a:rPr lang="zh-TW" altLang="en-US" sz="2000" i="1" dirty="0">
                        <a:latin typeface="Cambria Math"/>
                        <a:ea typeface="Cambria Math"/>
                      </a:rPr>
                      <m:t>𝜏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)∆</m:t>
                    </m:r>
                    <m:r>
                      <a:rPr lang="en-US" altLang="zh-TW" sz="2000" i="1" dirty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r>
                  <a:rPr lang="en-US" altLang="zh-TW" sz="2000" dirty="0" smtClean="0"/>
                  <a:t>                            (1)</a:t>
                </a:r>
              </a:p>
              <a:p>
                <a:pPr marL="0" indent="0">
                  <a:buNone/>
                </a:pPr>
                <a:endParaRPr lang="en-US" altLang="zh-TW" sz="20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</a:rPr>
                      <m:t>𝑃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𝑆𝑡𝑜𝑐𝑘</m:t>
                        </m:r>
                      </m:sub>
                    </m:sSub>
                    <m:r>
                      <a:rPr lang="en-US" altLang="zh-TW" sz="20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/>
                          </a:rPr>
                          <m:t>−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𝑟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×∆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𝑡</m:t>
                        </m:r>
                      </m:sup>
                    </m:sSup>
                    <m:d>
                      <m:dPr>
                        <m:ctrlPr>
                          <a:rPr lang="en-US" altLang="zh-TW" sz="2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𝑝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𝑆𝑡𝑜𝑐𝑘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𝑏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%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/>
                          </a:rPr>
                          <m:t>+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𝑞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/>
                              </a:rPr>
                              <m:t>𝑆𝑡𝑜𝑐𝑘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𝑏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%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TW" sz="2000" dirty="0" smtClean="0"/>
                  <a:t>                            (2)</a:t>
                </a:r>
              </a:p>
              <a:p>
                <a:pPr marL="0" indent="0">
                  <a:buNone/>
                </a:pPr>
                <a:endParaRPr lang="en-US" altLang="zh-TW" sz="18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𝑆𝑡𝑜𝑐𝑘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1800" b="0" i="1" smtClean="0">
                        <a:latin typeface="Cambria Math"/>
                      </a:rPr>
                      <m:t>(</m:t>
                    </m:r>
                    <m:r>
                      <a:rPr lang="en-US" altLang="zh-TW" sz="1800" b="0" i="1" smtClean="0">
                        <a:latin typeface="Cambria Math"/>
                      </a:rPr>
                      <m:t>𝑏</m:t>
                    </m:r>
                    <m:r>
                      <a:rPr lang="en-US" altLang="zh-TW" sz="1800" b="0" i="1" smtClean="0">
                        <a:latin typeface="Cambria Math"/>
                      </a:rPr>
                      <m:t>)=</m:t>
                    </m:r>
                    <m:f>
                      <m:fPr>
                        <m:ctrlPr>
                          <a:rPr lang="en-US" altLang="zh-TW" sz="1800" i="1" smtClean="0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180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𝐴𝑢</m:t>
                            </m:r>
                          </m:sub>
                          <m:sup/>
                        </m:sSubSup>
                        <m:r>
                          <a:rPr lang="en-US" altLang="zh-TW" sz="1800" i="1" dirty="0">
                            <a:latin typeface="Cambria Math"/>
                          </a:rPr>
                          <m:t>−[1−(</m:t>
                        </m:r>
                        <m:sSub>
                          <m:sSubPr>
                            <m:ctrlPr>
                              <a:rPr lang="en-US" altLang="zh-TW" sz="18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dirty="0" smtClean="0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TW" sz="1800" b="0" i="1" dirty="0" smtClean="0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i="1" dirty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1800" i="1" dirty="0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dirty="0" smtClean="0"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dirty="0" smtClean="0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1800" i="1" dirty="0">
                            <a:latin typeface="Cambria Math"/>
                          </a:rPr>
                          <m:t>)]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𝐶𝐵𝐹𝑉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×[1+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(1−</m:t>
                        </m:r>
                        <m:r>
                          <a:rPr lang="zh-TW" altLang="en-US" sz="1800" i="1" dirty="0"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)∆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]</m:t>
                        </m:r>
                      </m:num>
                      <m:den>
                        <m:r>
                          <a:rPr lang="en-US" altLang="zh-TW" sz="1800" i="1">
                            <a:latin typeface="Cambria Math"/>
                          </a:rPr>
                          <m:t>𝑁</m:t>
                        </m:r>
                        <m:r>
                          <a:rPr lang="en-US" altLang="zh-TW" sz="1800" i="1">
                            <a:latin typeface="Cambria Math"/>
                          </a:rPr>
                          <m:t>+(</m:t>
                        </m:r>
                        <m:sSub>
                          <m:sSubPr>
                            <m:ctrlPr>
                              <a:rPr lang="en-US" altLang="zh-TW" sz="18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smtClean="0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180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smtClean="0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zh-TW" altLang="en-US" sz="1800" i="1">
                            <a:latin typeface="Cambria Math"/>
                            <a:ea typeface="Cambria Math"/>
                          </a:rPr>
                          <m:t>𝛾</m:t>
                        </m:r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zh-TW" sz="1800" dirty="0" smtClean="0"/>
                  <a:t>                                              (3)</a:t>
                </a:r>
              </a:p>
              <a:p>
                <a:pPr marL="0" indent="0">
                  <a:buNone/>
                </a:pPr>
                <a:endParaRPr lang="en-US" altLang="zh-TW" sz="1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/>
                          </a:rPr>
                          <m:t>𝑆𝑡𝑜𝑐𝑘</m:t>
                        </m:r>
                      </m:e>
                      <m:sub>
                        <m:r>
                          <a:rPr lang="en-US" altLang="zh-TW" sz="18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en-US" altLang="zh-TW" sz="1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b="0" i="1" smtClean="0"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1800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sz="18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altLang="zh-TW" sz="1800" i="1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800" i="1">
                                <a:latin typeface="Cambria Math"/>
                              </a:rPr>
                              <m:t>𝐴</m:t>
                            </m:r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𝑑</m:t>
                            </m:r>
                          </m:sub>
                          <m:sup/>
                        </m:sSubSup>
                        <m:r>
                          <a:rPr lang="en-US" altLang="zh-TW" sz="1800" i="1" dirty="0">
                            <a:latin typeface="Cambria Math"/>
                          </a:rPr>
                          <m:t>−[1−(</m:t>
                        </m:r>
                        <m:sSub>
                          <m:sSubPr>
                            <m:ctrlPr>
                              <a:rPr lang="en-US" altLang="zh-TW" sz="18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dirty="0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TW" sz="1800" b="0" i="1" dirty="0" smtClean="0"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800" i="1" dirty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1800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dirty="0"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dirty="0" smtClean="0"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18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1800" i="1" dirty="0">
                            <a:latin typeface="Cambria Math"/>
                          </a:rPr>
                          <m:t>)]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𝐶𝐵𝐹𝑉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×[1+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𝑐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(1−</m:t>
                        </m:r>
                        <m:r>
                          <a:rPr lang="zh-TW" altLang="en-US" sz="1800" i="1" dirty="0">
                            <a:latin typeface="Cambria Math"/>
                            <a:ea typeface="Cambria Math"/>
                          </a:rPr>
                          <m:t>𝜏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)∆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𝑇</m:t>
                        </m:r>
                        <m:r>
                          <a:rPr lang="en-US" altLang="zh-TW" sz="1800" i="1" dirty="0">
                            <a:latin typeface="Cambria Math"/>
                            <a:ea typeface="Cambria Math"/>
                          </a:rPr>
                          <m:t>]</m:t>
                        </m:r>
                      </m:num>
                      <m:den>
                        <m:r>
                          <a:rPr lang="en-US" altLang="zh-TW" sz="1800" i="1">
                            <a:latin typeface="Cambria Math"/>
                          </a:rPr>
                          <m:t>𝑁</m:t>
                        </m:r>
                        <m:r>
                          <a:rPr lang="en-US" altLang="zh-TW" sz="1800" i="1">
                            <a:latin typeface="Cambria Math"/>
                          </a:rPr>
                          <m:t>+(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18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800" i="1">
                            <a:latin typeface="Cambria Math"/>
                          </a:rPr>
                          <m:t>)</m:t>
                        </m:r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zh-TW" altLang="en-US" sz="1800" i="1">
                            <a:latin typeface="Cambria Math"/>
                            <a:ea typeface="Cambria Math"/>
                          </a:rPr>
                          <m:t>𝛾</m:t>
                        </m:r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1800" i="1">
                            <a:latin typeface="Cambria Math"/>
                            <a:ea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altLang="zh-TW" sz="1800" dirty="0" smtClean="0"/>
                  <a:t>                                              (4)</a:t>
                </a:r>
              </a:p>
              <a:p>
                <a:pPr marL="0" indent="0">
                  <a:buNone/>
                </a:pPr>
                <a:endParaRPr lang="en-US" altLang="zh-TW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8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zh-TW" altLang="en-US" sz="18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  <a:blipFill rotWithShape="1">
                <a:blip r:embed="rId2"/>
                <a:stretch>
                  <a:fillRect l="-1630" t="-156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2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假設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</p:spPr>
            <p:txBody>
              <a:bodyPr>
                <a:normAutofit fontScale="85000" lnSpcReduction="10000"/>
              </a:bodyPr>
              <a:lstStyle/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1800" i="1" smtClean="0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𝑉𝐴𝐿𝑈𝐸</m:t>
                        </m:r>
                      </m:sub>
                    </m:sSub>
                    <m:d>
                      <m:d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sSubSup>
                      <m:sSubSupPr>
                        <m:ctrlPr>
                          <a:rPr lang="en-US" altLang="zh-TW" sz="18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𝑐𝑜𝑛𝑡𝑖𝑛𝑢𝑜𝑢𝑠</m:t>
                        </m:r>
                      </m:sub>
                      <m:sup/>
                    </m:sSubSup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𝑆𝑡𝑜𝑐𝑘</m:t>
                    </m:r>
                    <m:d>
                      <m:d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TW" sz="1800" b="0" i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b</m:t>
                        </m:r>
                      </m:e>
                    </m:d>
                  </m:oMath>
                </a14:m>
                <a:r>
                  <a:rPr lang="en-US" altLang="zh-TW" sz="18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                           </a:t>
                </a:r>
                <a:r>
                  <a:rPr lang="en-US" altLang="zh-TW" sz="1800" dirty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</a:t>
                </a:r>
                <a:r>
                  <a:rPr lang="en-US" altLang="zh-TW" sz="1800" dirty="0" smtClean="0">
                    <a:solidFill>
                      <a:prstClr val="black"/>
                    </a:solidFill>
                    <a:latin typeface="Cambria Math"/>
                    <a:ea typeface="Cambria Math"/>
                  </a:rPr>
                  <a:t>      </a:t>
                </a:r>
                <a:r>
                  <a:rPr lang="en-US" altLang="zh-TW" sz="1800" dirty="0" smtClean="0">
                    <a:solidFill>
                      <a:prstClr val="black"/>
                    </a:solidFill>
                    <a:ea typeface="Cambria Math"/>
                  </a:rPr>
                  <a:t>(5)</a:t>
                </a: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18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altLang="zh-TW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</a:rPr>
                      <m:t>𝑆𝑡𝑜𝑐𝑘</m:t>
                    </m:r>
                    <m:d>
                      <m:d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𝐸𝑞𝑢𝑖𝑡𝑦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𝑁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zh-TW" altLang="en-US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𝛾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×(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1800" dirty="0" smtClean="0">
                    <a:solidFill>
                      <a:prstClr val="black"/>
                    </a:solidFill>
                  </a:rPr>
                  <a:t>                                                                                                                (6)</a:t>
                </a:r>
              </a:p>
              <a:p>
                <a:pPr marL="0" lvl="0" indent="0">
                  <a:buNone/>
                </a:pPr>
                <a:endParaRPr lang="en-US" altLang="zh-TW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𝑐𝑜𝑛𝑡𝑖𝑛𝑢𝑜𝑢𝑠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𝑟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×∆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sup>
                    </m:sSup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</a:rPr>
                      <m:t>𝑝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)+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))</m:t>
                    </m:r>
                  </m:oMath>
                </a14:m>
                <a:r>
                  <a:rPr lang="en-US" altLang="zh-TW" sz="1800" dirty="0" smtClean="0">
                    <a:solidFill>
                      <a:prstClr val="black"/>
                    </a:solidFill>
                  </a:rPr>
                  <a:t>                  (7)</a:t>
                </a: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𝑢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d>
                      <m:d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altLang="zh-TW" sz="1800" b="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1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sSubSup>
                      <m:sSubSup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𝑐𝑜𝑛𝑡𝑖𝑛𝑢𝑜𝑢𝑠</m:t>
                        </m:r>
                      </m:sub>
                      <m:sup/>
                    </m:sSubSup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18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altLang="zh-TW" sz="18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𝑆𝑡𝑜𝑐𝑘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d>
                      <m:d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1400" dirty="0" smtClean="0">
                    <a:solidFill>
                      <a:prstClr val="black"/>
                    </a:solidFill>
                  </a:rPr>
                  <a:t>        </a:t>
                </a:r>
                <a:r>
                  <a:rPr lang="en-US" altLang="zh-TW" sz="1800" dirty="0" smtClean="0">
                    <a:solidFill>
                      <a:prstClr val="black"/>
                    </a:solidFill>
                  </a:rPr>
                  <a:t>(8)</a:t>
                </a:r>
              </a:p>
              <a:p>
                <a:pPr marL="0" lvl="0" indent="0">
                  <a:buNone/>
                </a:pPr>
                <a:endParaRPr lang="en-US" altLang="zh-TW" sz="1800" dirty="0" smtClean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𝑖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+1</m:t>
                        </m:r>
                      </m:sub>
                    </m:sSub>
                    <m:d>
                      <m:d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1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𝑑</m:t>
                            </m:r>
                          </m:sub>
                        </m:sSub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1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sSubSup>
                      <m:sSubSup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Sup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𝑐𝑜𝑛𝑡𝑖𝑛𝑢𝑜𝑢𝑠</m:t>
                        </m:r>
                      </m:sub>
                      <m:sup/>
                    </m:sSubSup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𝑆𝑡𝑜𝑐𝑘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𝑑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1800" dirty="0" smtClean="0">
                    <a:solidFill>
                      <a:prstClr val="black"/>
                    </a:solidFill>
                  </a:rPr>
                  <a:t>      (9)</a:t>
                </a: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r>
                  <a:rPr lang="zh-TW" altLang="en-US" sz="1800" dirty="0" smtClean="0">
                    <a:solidFill>
                      <a:prstClr val="black"/>
                    </a:solidFill>
                  </a:rPr>
                  <a:t>因為假設下一期即是到期日，所以我們可以把</a:t>
                </a:r>
                <a:r>
                  <a:rPr lang="en-US" altLang="zh-TW" sz="1800" dirty="0" smtClean="0">
                    <a:solidFill>
                      <a:prstClr val="black"/>
                    </a:solidFill>
                  </a:rPr>
                  <a:t>(7)</a:t>
                </a:r>
                <a:r>
                  <a:rPr lang="zh-TW" altLang="en-US" sz="1800" dirty="0" smtClean="0">
                    <a:solidFill>
                      <a:prstClr val="black"/>
                    </a:solidFill>
                  </a:rPr>
                  <a:t>、</a:t>
                </a:r>
                <a:r>
                  <a:rPr lang="en-US" altLang="zh-TW" sz="1800" dirty="0" smtClean="0">
                    <a:solidFill>
                      <a:prstClr val="black"/>
                    </a:solidFill>
                  </a:rPr>
                  <a:t>(8)</a:t>
                </a:r>
                <a:r>
                  <a:rPr lang="zh-TW" altLang="en-US" sz="1800" dirty="0" smtClean="0">
                    <a:solidFill>
                      <a:prstClr val="black"/>
                    </a:solidFill>
                  </a:rPr>
                  <a:t>、</a:t>
                </a:r>
                <a:r>
                  <a:rPr lang="en-US" altLang="zh-TW" sz="1800" dirty="0" smtClean="0">
                    <a:solidFill>
                      <a:prstClr val="black"/>
                    </a:solidFill>
                  </a:rPr>
                  <a:t>(9)</a:t>
                </a:r>
                <a:r>
                  <a:rPr lang="zh-TW" altLang="en-US" sz="1800" dirty="0" smtClean="0">
                    <a:solidFill>
                      <a:prstClr val="black"/>
                    </a:solidFill>
                  </a:rPr>
                  <a:t>更改為</a:t>
                </a:r>
                <a:endParaRPr lang="en-US" altLang="zh-TW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𝐶𝐵</m:t>
                        </m:r>
                      </m:e>
                      <m: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𝑐𝑜𝑛𝑡𝑖𝑛𝑢𝑜𝑢𝑠</m:t>
                        </m:r>
                      </m:sub>
                    </m:sSub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𝑟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×∆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sup>
                    </m:sSup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</a:rPr>
                      <m:t>𝑝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𝐶𝐵𝑉𝑎𝑙𝑢𝑒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 +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𝐶𝐵𝑉𝑎𝑙𝑢𝑒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))</m:t>
                    </m:r>
                  </m:oMath>
                </a14:m>
                <a:r>
                  <a:rPr lang="en-US" altLang="zh-TW" sz="1800" dirty="0" smtClean="0">
                    <a:solidFill>
                      <a:prstClr val="black"/>
                    </a:solidFill>
                  </a:rPr>
                  <a:t>    (10)</a:t>
                </a: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𝐶𝐵𝑉𝑎𝑙𝑢𝑒</m:t>
                    </m:r>
                    <m:d>
                      <m:d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TW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zh-TW" altLang="en-US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18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altLang="zh-TW" sz="1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altLang="zh-TW" sz="1800" dirty="0" err="1"/>
                  <a:t>CBValue</a:t>
                </a:r>
                <a:r>
                  <a:rPr lang="en-US" altLang="zh-TW" sz="18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l-GR" altLang="zh-TW" sz="1800" dirty="0" smtClean="0"/>
                  <a:t>)</a:t>
                </a:r>
                <a:r>
                  <a:rPr lang="en-US" altLang="zh-TW" sz="1800" dirty="0"/>
                  <a:t>+</a:t>
                </a:r>
                <a:r>
                  <a:rPr lang="en-US" altLang="zh-TW" sz="1800" dirty="0" err="1"/>
                  <a:t>CBValue</a:t>
                </a:r>
                <a:r>
                  <a:rPr lang="en-US" altLang="zh-TW" sz="18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el-GR" altLang="zh-TW" sz="1800" dirty="0" smtClean="0"/>
                  <a:t>)</a:t>
                </a:r>
                <a:r>
                  <a:rPr lang="en-US" altLang="zh-TW" sz="1800" dirty="0" smtClean="0"/>
                  <a:t>                                                     </a:t>
                </a:r>
                <a:r>
                  <a:rPr lang="en-US" altLang="zh-TW" sz="1800" dirty="0" smtClean="0">
                    <a:solidFill>
                      <a:prstClr val="black"/>
                    </a:solidFill>
                  </a:rPr>
                  <a:t>           (11)</a:t>
                </a: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𝐶𝐵𝑉𝑎𝑙𝑢𝑒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altLang="zh-TW" sz="18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𝑏</m:t>
                    </m:r>
                    <m:r>
                      <a:rPr lang="en-US" altLang="zh-TW" sz="18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)=</m:t>
                    </m:r>
                  </m:oMath>
                </a14:m>
                <a:r>
                  <a:rPr lang="en-US" altLang="zh-TW" sz="1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altLang="zh-TW" sz="1800" dirty="0"/>
                  <a:t>CBValue(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l-GR" altLang="zh-TW" sz="1800" dirty="0"/>
                  <a:t>)</a:t>
                </a:r>
                <a:r>
                  <a:rPr lang="en-US" altLang="zh-TW" sz="1800" dirty="0"/>
                  <a:t>+</a:t>
                </a:r>
                <a:r>
                  <a:rPr lang="en-US" altLang="zh-TW" sz="1800" dirty="0" err="1"/>
                  <a:t>CBValue</a:t>
                </a:r>
                <a:r>
                  <a:rPr lang="en-US" altLang="zh-TW" sz="18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zh-TW" altLang="en-US" sz="18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l-GR" altLang="zh-TW" sz="1800" dirty="0" smtClean="0"/>
                  <a:t>)</a:t>
                </a:r>
                <a:r>
                  <a:rPr lang="en-US" altLang="zh-TW" sz="1800" dirty="0" smtClean="0"/>
                  <a:t>                                                     </a:t>
                </a:r>
                <a:r>
                  <a:rPr lang="en-US" altLang="zh-TW" sz="1800" dirty="0" smtClean="0">
                    <a:solidFill>
                      <a:prstClr val="black"/>
                    </a:solidFill>
                  </a:rPr>
                  <a:t>           (12)</a:t>
                </a: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en-US" altLang="zh-TW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en-US" altLang="zh-TW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en-US" altLang="zh-TW" sz="1800" dirty="0">
                  <a:solidFill>
                    <a:prstClr val="black"/>
                  </a:solidFill>
                </a:endParaRP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  <a:blipFill rotWithShape="1">
                <a:blip r:embed="rId2"/>
                <a:stretch>
                  <a:fillRect l="-444" t="-1186" r="-1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512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預計解出到期前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best </a:t>
            </a:r>
            <a:r>
              <a:rPr lang="en-US" altLang="zh-TW" sz="2800" dirty="0" err="1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repsonse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  function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的步驟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r>
                  <a:rPr lang="zh-TW" altLang="en-US" sz="2900" dirty="0" smtClean="0">
                    <a:latin typeface="標楷體" pitchFamily="65" charset="-120"/>
                    <a:ea typeface="標楷體" pitchFamily="65" charset="-120"/>
                  </a:rPr>
                  <a:t>在前幾頁我們已經知道到期日的最佳轉換比例</a:t>
                </a:r>
                <a:r>
                  <a:rPr lang="el-GR" altLang="zh-TW" sz="2900" dirty="0" smtClean="0">
                    <a:ea typeface="標楷體" pitchFamily="65" charset="-120"/>
                  </a:rPr>
                  <a:t>α</a:t>
                </a:r>
                <a:r>
                  <a:rPr lang="zh-TW" altLang="en-US" sz="2900" dirty="0" smtClean="0">
                    <a:latin typeface="標楷體" pitchFamily="65" charset="-120"/>
                    <a:ea typeface="標楷體" pitchFamily="65" charset="-120"/>
                  </a:rPr>
                  <a:t>、</a:t>
                </a:r>
                <a:r>
                  <a:rPr lang="el-GR" altLang="zh-TW" sz="2900" dirty="0" smtClean="0">
                    <a:ea typeface="標楷體" pitchFamily="65" charset="-120"/>
                  </a:rPr>
                  <a:t>β</a:t>
                </a:r>
                <a:r>
                  <a:rPr lang="zh-TW" altLang="en-US" sz="2900" dirty="0" smtClean="0">
                    <a:latin typeface="標楷體" pitchFamily="65" charset="-120"/>
                    <a:ea typeface="標楷體" pitchFamily="65" charset="-120"/>
                  </a:rPr>
                  <a:t>可以表示為</a:t>
                </a:r>
                <a:endParaRPr lang="en-US" altLang="zh-TW" sz="29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/>
                        <a:ea typeface="Cambria Math"/>
                      </a:rPr>
                      <m:t>α</m:t>
                    </m:r>
                    <m:r>
                      <a:rPr lang="en-US" altLang="zh-TW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b="0" i="1" smtClean="0">
                                <a:latin typeface="Cambria Math"/>
                              </a:rPr>
                              <m:t>𝛼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zh-TW" altLang="en-US" b="0" i="1" smtClean="0">
                                        <a:latin typeface="Cambria Math"/>
                                      </a:rPr>
                                      <m:t>𝛼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/>
                              </a:rPr>
                              <m:t>−4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zh-TW" altLang="en-US" b="0" i="1" smtClean="0">
                                    <a:latin typeface="Cambria Math"/>
                                  </a:rPr>
                                  <m:t>𝛼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zh-TW" altLang="en-US" b="0" i="1" smtClean="0">
                                    <a:latin typeface="Cambria Math"/>
                                  </a:rPr>
                                  <m:t>𝛼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zh-TW" altLang="en-US" b="0" i="1" smtClean="0">
                                <a:latin typeface="Cambria Math"/>
                              </a:rPr>
                              <m:t>𝛼</m:t>
                            </m:r>
                          </m:sub>
                        </m:sSub>
                      </m:den>
                    </m:f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𝑓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zh-TW" altLang="en-US" b="0" i="1" smtClean="0">
                        <a:latin typeface="Cambria Math"/>
                      </a:rPr>
                      <m:t>𝛽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𝑏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smtClean="0">
                        <a:latin typeface="Cambria Math"/>
                        <a:ea typeface="Cambria Math"/>
                      </a:rPr>
                      <m:t>β</m:t>
                    </m:r>
                    <m:r>
                      <a:rPr lang="en-US" altLang="zh-TW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𝑄</m:t>
                            </m:r>
                          </m:e>
                          <m:sub>
                            <m:r>
                              <a:rPr lang="zh-TW" altLang="en-US" i="1" smtClean="0"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zh-TW" altLang="en-US" i="1" smtClean="0">
                                        <a:latin typeface="Cambria Math"/>
                                      </a:rPr>
                                      <m:t>𝛽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TW" i="1">
                                <a:latin typeface="Cambria Math"/>
                              </a:rPr>
                              <m:t>−4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zh-TW" altLang="en-US" i="1" smtClean="0"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zh-TW" altLang="en-US" i="1" smtClean="0">
                                    <a:latin typeface="Cambria Math"/>
                                  </a:rPr>
                                  <m:t>𝛽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en-US" altLang="zh-TW" i="1">
                            <a:latin typeface="Cambria Math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</a:rPr>
                              <m:t>𝑃</m:t>
                            </m:r>
                          </m:e>
                          <m:sub>
                            <m:r>
                              <a:rPr lang="zh-TW" altLang="en-US" i="1" smtClean="0">
                                <a:latin typeface="Cambria Math"/>
                              </a:rPr>
                              <m:t>𝛽</m:t>
                            </m:r>
                          </m:sub>
                        </m:sSub>
                      </m:den>
                    </m:f>
                    <m:r>
                      <a:rPr lang="en-US" altLang="zh-TW" i="1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𝑔</m:t>
                    </m:r>
                    <m:r>
                      <a:rPr lang="en-US" altLang="zh-TW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zh-TW" altLang="en-US" i="1">
                        <a:latin typeface="Cambria Math"/>
                      </a:rPr>
                      <m:t>𝛼</m:t>
                    </m:r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</a:rPr>
                      <m:t>𝑎</m:t>
                    </m:r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</a:rPr>
                      <m:t>𝑏</m:t>
                    </m:r>
                    <m:r>
                      <a:rPr lang="en-US" altLang="zh-TW" i="1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r>
                  <a:rPr lang="zh-TW" altLang="en-US" sz="2900" dirty="0">
                    <a:latin typeface="標楷體" pitchFamily="65" charset="-120"/>
                    <a:ea typeface="標楷體" pitchFamily="65" charset="-120"/>
                  </a:rPr>
                  <a:t>經過聯立求解</a:t>
                </a:r>
                <a:r>
                  <a:rPr lang="zh-TW" altLang="en-US" sz="2900" dirty="0" smtClean="0">
                    <a:latin typeface="標楷體" pitchFamily="65" charset="-120"/>
                    <a:ea typeface="標楷體" pitchFamily="65" charset="-120"/>
                  </a:rPr>
                  <a:t>後，我們可以求得</a:t>
                </a:r>
                <a:r>
                  <a:rPr lang="el-GR" altLang="zh-TW" sz="2900" dirty="0" smtClean="0">
                    <a:latin typeface="+mj-ea"/>
                    <a:ea typeface="標楷體" pitchFamily="65" charset="-120"/>
                  </a:rPr>
                  <a:t>α</a:t>
                </a:r>
                <a:r>
                  <a:rPr lang="zh-TW" altLang="en-US" sz="2900" dirty="0" smtClean="0">
                    <a:latin typeface="標楷體" pitchFamily="65" charset="-120"/>
                    <a:ea typeface="標楷體" pitchFamily="65" charset="-120"/>
                  </a:rPr>
                  <a:t>、</a:t>
                </a:r>
                <a:r>
                  <a:rPr lang="el-GR" altLang="zh-TW" sz="2900" dirty="0" smtClean="0">
                    <a:latin typeface="+mj-ea"/>
                    <a:ea typeface="標楷體" pitchFamily="65" charset="-120"/>
                  </a:rPr>
                  <a:t>β</a:t>
                </a:r>
                <a:r>
                  <a:rPr lang="zh-TW" altLang="en-US" sz="2900" dirty="0" smtClean="0">
                    <a:latin typeface="標楷體" pitchFamily="65" charset="-120"/>
                    <a:ea typeface="標楷體" pitchFamily="65" charset="-120"/>
                  </a:rPr>
                  <a:t>新的表示方法</a:t>
                </a:r>
                <a:endParaRPr lang="en-US" altLang="zh-TW" sz="29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    </m:t>
                      </m:r>
                    </m:oMath>
                  </m:oMathPara>
                </a14:m>
                <a:endParaRPr lang="en-US" altLang="zh-TW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zh-TW" altLang="en-US" dirty="0" smtClean="0"/>
                  <a:t>  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𝛼</m:t>
                    </m:r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𝑎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/>
                      </a:rPr>
                      <m:t>𝛽</m:t>
                    </m:r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𝑔</m:t>
                    </m:r>
                    <m:r>
                      <a:rPr lang="en-US" altLang="zh-TW" b="0" i="1" smtClean="0">
                        <a:latin typeface="Cambria Math"/>
                      </a:rPr>
                      <m:t>′(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</a:rPr>
                      <m:t>𝑎</m:t>
                    </m:r>
                    <m:r>
                      <a:rPr lang="en-US" altLang="zh-TW" i="1">
                        <a:latin typeface="Cambria Math"/>
                      </a:rPr>
                      <m:t>,</m:t>
                    </m:r>
                    <m:r>
                      <a:rPr lang="en-US" altLang="zh-TW" i="1">
                        <a:latin typeface="Cambria Math"/>
                      </a:rPr>
                      <m:t>𝑏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endParaRPr lang="en-US" altLang="zh-TW" sz="2200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20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206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預計解出到期前</a:t>
            </a:r>
            <a:r>
              <a:rPr lang="en-US" altLang="zh-TW" sz="28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best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repsonse</a:t>
            </a:r>
            <a:r>
              <a:rPr lang="en-US" altLang="zh-TW" sz="28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  function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的步驟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求𝐶</a:t>
                </a:r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𝐵𝑉𝑎𝑙𝑢𝑒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(</a:t>
                </a:r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𝛼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,</a:t>
                </a:r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𝛽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,</a:t>
                </a:r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𝑎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,</a:t>
                </a:r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𝑏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把上一頁的</a:t>
                </a:r>
                <a:r>
                  <a:rPr lang="el-GR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α</a:t>
                </a:r>
                <a:r>
                  <a:rPr lang="zh-TW" altLang="en-US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、</a:t>
                </a:r>
                <a:r>
                  <a:rPr lang="el-GR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β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帶入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P.7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的</a:t>
                </a:r>
                <a:r>
                  <a:rPr lang="en-US" altLang="zh-TW" sz="2400" dirty="0" err="1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CBValue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</a:t>
                </a:r>
                <a:r>
                  <a:rPr lang="el-GR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β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，我們可以求得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binomial tree</a:t>
                </a:r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到期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日時，給定不同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zh-TW" altLang="en-US" sz="2400" b="0" i="1" smtClean="0">
                        <a:latin typeface="Cambria Math"/>
                      </a:rPr>
                      <m:t>、</m:t>
                    </m:r>
                    <m:r>
                      <a:rPr lang="en-US" altLang="zh-TW" sz="2400" b="0" i="1" smtClean="0">
                        <a:latin typeface="Cambria Math"/>
                      </a:rPr>
                      <m:t>𝑎</m:t>
                    </m:r>
                    <m:r>
                      <a:rPr lang="zh-TW" altLang="en-US" sz="2400" b="0" i="1" smtClean="0">
                        <a:latin typeface="Cambria Math"/>
                      </a:rPr>
                      <m:t>、</m:t>
                    </m:r>
                    <m:r>
                      <a:rPr lang="en-US" altLang="zh-TW" sz="2400" b="0" i="1" smtClean="0">
                        <a:latin typeface="Cambria Math"/>
                      </a:rPr>
                      <m:t>𝑏</m:t>
                    </m:r>
                  </m:oMath>
                </a14:m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下的</a:t>
                </a:r>
                <a:r>
                  <a:rPr lang="en-US" altLang="zh-TW" sz="2400" dirty="0" err="1" smtClean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CBValue</a:t>
                </a:r>
                <a:r>
                  <a:rPr lang="en-US" altLang="zh-TW" sz="2400" dirty="0" smtClean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</a:t>
                </a:r>
                <a:r>
                  <a:rPr lang="el-GR" altLang="zh-TW" sz="2400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β</a:t>
                </a:r>
                <a:r>
                  <a:rPr lang="en-US" altLang="zh-TW" sz="2400" dirty="0" smtClean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zh-TW" altLang="en-US" sz="2400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利用方法</a:t>
                </a:r>
                <a:r>
                  <a:rPr lang="zh-TW" altLang="en-US" sz="2400" dirty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，也可以計算出</a:t>
                </a:r>
                <a:r>
                  <a:rPr lang="en-US" altLang="zh-TW" sz="2400" dirty="0" err="1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CBValue</a:t>
                </a:r>
                <a:r>
                  <a:rPr lang="en-US" altLang="zh-TW" sz="2400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</a:t>
                </a:r>
                <a:r>
                  <a:rPr lang="el-GR" altLang="zh-TW" sz="2400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α</a:t>
                </a:r>
                <a:r>
                  <a:rPr lang="en-US" altLang="zh-TW" sz="2400" dirty="0" smtClean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zh-TW" altLang="en-US" sz="2400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</a:rPr>
                  <a:t>求出到期日任一點的</a:t>
                </a:r>
                <a14:m>
                  <m:oMath xmlns:m="http://schemas.openxmlformats.org/officeDocument/2006/math"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𝐶𝐵𝑉𝑎𝑙𝑢𝑒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zh-TW" altLang="en-US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zh-TW" altLang="en-US" sz="24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sz="24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endParaRPr lang="en-US" altLang="zh-TW" sz="24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求𝑆𝑡𝑜𝑐𝑘</a:t>
                </a:r>
                <a:r>
                  <a:rPr lang="en-US" altLang="zh-TW" sz="2400" dirty="0">
                    <a:latin typeface="標楷體" pitchFamily="65" charset="-120"/>
                    <a:ea typeface="標楷體" pitchFamily="65" charset="-120"/>
                  </a:rPr>
                  <a:t>(</a:t>
                </a:r>
                <a:r>
                  <a:rPr lang="zh-TW" altLang="en-US" sz="2400" dirty="0">
                    <a:latin typeface="標楷體" pitchFamily="65" charset="-120"/>
                    <a:ea typeface="標楷體" pitchFamily="65" charset="-120"/>
                  </a:rPr>
                  <a:t>𝑏</a:t>
                </a:r>
                <a:r>
                  <a:rPr lang="en-US" altLang="zh-TW" sz="2400" dirty="0" smtClean="0">
                    <a:latin typeface="標楷體" pitchFamily="65" charset="-120"/>
                    <a:ea typeface="標楷體" pitchFamily="65" charset="-120"/>
                  </a:rPr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把上一頁的</a:t>
                </a:r>
                <a:r>
                  <a:rPr lang="el-GR" altLang="zh-TW" sz="24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α</a:t>
                </a:r>
                <a:r>
                  <a:rPr lang="zh-TW" altLang="el-GR" sz="24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、</a:t>
                </a:r>
                <a:r>
                  <a:rPr lang="el-GR" altLang="zh-TW" sz="24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β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帶入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P.17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的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(3)</a:t>
                </a:r>
                <a:r>
                  <a:rPr lang="zh-TW" altLang="en-US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、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(4)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，我們可以知道給定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𝐴𝑢</m:t>
                        </m:r>
                      </m:sub>
                      <m:sup/>
                    </m:sSubSup>
                  </m:oMath>
                </a14:m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𝐴𝑑</m:t>
                        </m:r>
                      </m:sub>
                      <m:sup/>
                    </m:sSubSup>
                  </m:oMath>
                </a14:m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</a:t>
                </a:r>
                <a:r>
                  <a:rPr lang="zh-TW" altLang="en-US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、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</a:t>
                </a:r>
                <a:r>
                  <a:rPr lang="zh-TW" altLang="en-US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、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下的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𝑆𝑡𝑜𝑐𝑘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𝑢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(</m:t>
                    </m:r>
                    <m:r>
                      <a:rPr lang="en-US" altLang="zh-TW" sz="2400" i="1">
                        <a:latin typeface="Cambria Math"/>
                      </a:rPr>
                      <m:t>𝑏</m:t>
                    </m:r>
                  </m:oMath>
                </a14:m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𝑆𝑡𝑜𝑐𝑘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altLang="zh-TW" sz="2400" i="1">
                        <a:latin typeface="Cambria Math"/>
                      </a:rPr>
                      <m:t>(</m:t>
                    </m:r>
                    <m:r>
                      <a:rPr lang="en-US" altLang="zh-TW" sz="2400" i="1">
                        <a:latin typeface="Cambria Math"/>
                      </a:rPr>
                      <m:t>𝑏</m:t>
                    </m:r>
                  </m:oMath>
                </a14:m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帶入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P.17(2)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求得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𝑃</m:t>
                    </m:r>
                    <m:sSub>
                      <m:sSubPr>
                        <m:ctrlPr>
                          <a:rPr lang="en-US" altLang="zh-TW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400" i="1">
                            <a:latin typeface="Cambria Math"/>
                          </a:rPr>
                          <m:t>𝑆𝑡𝑜𝑐𝑘</m:t>
                        </m:r>
                      </m:sub>
                    </m:sSub>
                  </m:oMath>
                </a14:m>
                <a:r>
                  <a:rPr lang="zh-TW" altLang="en-US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，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再帶入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P.17(1)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求的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 dirty="0">
                        <a:latin typeface="Cambria Math"/>
                      </a:rPr>
                      <m:t>Equity</m:t>
                    </m:r>
                    <m:d>
                      <m:dPr>
                        <m:ctrlPr>
                          <a:rPr lang="en-US" altLang="zh-TW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 dirty="0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sz="24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帶入</a:t>
                </a:r>
                <a:r>
                  <a:rPr lang="en-US" altLang="zh-TW" sz="24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P.18(6)</a:t>
                </a:r>
                <a:r>
                  <a:rPr lang="zh-TW" altLang="en-US" sz="2400" dirty="0" smtClean="0">
                    <a:latin typeface="標楷體" pitchFamily="65" charset="-120"/>
                    <a:ea typeface="標楷體" pitchFamily="65" charset="-120"/>
                  </a:rPr>
                  <a:t>即可求得</a:t>
                </a:r>
                <a14:m>
                  <m:oMath xmlns:m="http://schemas.openxmlformats.org/officeDocument/2006/math">
                    <m:r>
                      <a:rPr lang="en-US" altLang="zh-TW" sz="2400" i="1">
                        <a:solidFill>
                          <a:prstClr val="black"/>
                        </a:solidFill>
                        <a:latin typeface="Cambria Math"/>
                      </a:rPr>
                      <m:t>𝑆𝑡𝑜𝑐𝑘</m:t>
                    </m:r>
                    <m:d>
                      <m:dPr>
                        <m:ctrlP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sz="24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altLang="zh-TW" sz="2400" dirty="0" smtClean="0"/>
              </a:p>
              <a:p>
                <a:endParaRPr lang="zh-TW" altLang="en-US" sz="24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1">
                <a:blip r:embed="rId2"/>
                <a:stretch>
                  <a:fillRect l="-963" t="-188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284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預計解出到期前</a:t>
            </a:r>
            <a:r>
              <a:rPr lang="en-US" altLang="zh-TW" sz="28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best </a:t>
            </a:r>
            <a:r>
              <a:rPr lang="en-US" altLang="zh-TW" sz="2800" dirty="0" err="1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repsonse</a:t>
            </a:r>
            <a:r>
              <a:rPr lang="en-US" altLang="zh-TW" sz="2800" dirty="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  function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的步驟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sz="2000" dirty="0">
                    <a:latin typeface="標楷體" pitchFamily="65" charset="-120"/>
                    <a:ea typeface="標楷體" pitchFamily="65" charset="-120"/>
                  </a:rPr>
                  <a:t>有了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𝐶𝐵𝑉𝑎𝑙𝑢𝑒</a:t>
                </a:r>
                <a:r>
                  <a:rPr lang="en-US" altLang="zh-TW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𝛼</a:t>
                </a:r>
                <a:r>
                  <a:rPr lang="en-US" altLang="zh-TW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,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𝛽</a:t>
                </a:r>
                <a:r>
                  <a:rPr lang="en-US" altLang="zh-TW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,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𝑎</a:t>
                </a:r>
                <a:r>
                  <a:rPr lang="en-US" altLang="zh-TW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,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𝑏</a:t>
                </a:r>
                <a:r>
                  <a:rPr lang="en-US" altLang="zh-TW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和</a:t>
                </a:r>
                <a:r>
                  <a:rPr lang="zh-TW" altLang="en-US" sz="2000" dirty="0">
                    <a:latin typeface="標楷體" pitchFamily="65" charset="-120"/>
                    <a:ea typeface="標楷體" pitchFamily="65" charset="-120"/>
                  </a:rPr>
                  <a:t>求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𝑆𝑡𝑜𝑐𝑘</a:t>
                </a:r>
                <a:r>
                  <a:rPr lang="en-US" altLang="zh-TW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(</a:t>
                </a:r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𝑏</a:t>
                </a:r>
                <a:r>
                  <a:rPr lang="en-US" altLang="zh-TW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)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即可知道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𝑉𝐴𝐿𝑈𝐸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endParaRPr lang="en-US" altLang="zh-TW" sz="20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endParaRPr lang="en-US" altLang="zh-TW" sz="2000" dirty="0"/>
              </a:p>
              <a:p>
                <a:r>
                  <a:rPr lang="zh-TW" altLang="en-US" sz="2000" dirty="0">
                    <a:latin typeface="標楷體" pitchFamily="65" charset="-120"/>
                    <a:ea typeface="標楷體" pitchFamily="65" charset="-120"/>
                  </a:rPr>
                  <a:t>與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解期末的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best </a:t>
                </a:r>
                <a:r>
                  <a:rPr lang="en-US" altLang="zh-TW" sz="2000" dirty="0" err="1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repsonse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  </a:t>
                </a:r>
                <a:r>
                  <a:rPr lang="en-US" altLang="zh-TW" sz="2000" dirty="0" smtClean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function</a:t>
                </a:r>
                <a:r>
                  <a:rPr lang="zh-TW" altLang="en-US" sz="2000" dirty="0" smtClean="0">
                    <a:solidFill>
                      <a:prstClr val="black"/>
                    </a:solidFill>
                    <a:latin typeface="標楷體" pitchFamily="65" charset="-120"/>
                    <a:ea typeface="標楷體" pitchFamily="65" charset="-120"/>
                    <a:cs typeface="Times New Roman" pitchFamily="18" charset="0"/>
                  </a:rPr>
                  <a:t>一樣，我們對</a:t>
                </a:r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𝑉𝐴𝐿𝑈𝐸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做一階微分 </a:t>
                </a:r>
                <a:r>
                  <a:rPr lang="en-US" altLang="zh-TW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= 0 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，經過整理之後，我們即可知給定</a:t>
                </a:r>
                <a:r>
                  <a:rPr lang="en-US" altLang="zh-TW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holder</a:t>
                </a:r>
                <a:r>
                  <a:rPr lang="zh-TW" altLang="en-US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en-US" altLang="zh-TW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1</a:t>
                </a:r>
                <a:r>
                  <a:rPr lang="zh-TW" altLang="en-US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當期轉換</a:t>
                </a:r>
                <a:r>
                  <a:rPr lang="en-US" altLang="zh-TW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a%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之下，</a:t>
                </a:r>
                <a:r>
                  <a:rPr lang="en-US" altLang="zh-TW" sz="2000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holder 2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的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best </a:t>
                </a:r>
                <a:r>
                  <a:rPr lang="en-US" altLang="zh-TW" sz="2000" dirty="0" err="1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repsonse</a:t>
                </a:r>
                <a:r>
                  <a:rPr lang="en-US" altLang="zh-TW" sz="2000" dirty="0">
                    <a:solidFill>
                      <a:prstClr val="black"/>
                    </a:solidFill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  function</a:t>
                </a:r>
                <a:endParaRPr lang="en-US" altLang="zh-TW" sz="2000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 t="-809" r="-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354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其他進度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000" dirty="0"/>
              <a:t>利用</a:t>
            </a:r>
            <a:r>
              <a:rPr lang="en-US" altLang="zh-TW" sz="2000" dirty="0" err="1" smtClean="0"/>
              <a:t>matlab</a:t>
            </a:r>
            <a:r>
              <a:rPr lang="zh-TW" altLang="en-US" sz="2000" dirty="0" smtClean="0"/>
              <a:t>把到期日前的</a:t>
            </a:r>
            <a:r>
              <a:rPr lang="en-US" altLang="zh-TW" sz="2000" dirty="0"/>
              <a:t>best </a:t>
            </a:r>
            <a:r>
              <a:rPr lang="en-US" altLang="zh-TW" sz="2000" dirty="0" err="1"/>
              <a:t>repsonse</a:t>
            </a:r>
            <a:r>
              <a:rPr lang="en-US" altLang="zh-TW" sz="2000" dirty="0"/>
              <a:t> 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function</a:t>
            </a:r>
            <a:r>
              <a:rPr lang="zh-TW" altLang="en-US" sz="2000" dirty="0" smtClean="0"/>
              <a:t> 算出來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除了用</a:t>
            </a:r>
            <a:r>
              <a:rPr lang="en-US" altLang="zh-TW" sz="2000" dirty="0" smtClean="0"/>
              <a:t>simplify </a:t>
            </a:r>
            <a:r>
              <a:rPr lang="zh-TW" altLang="en-US" sz="2000" dirty="0" smtClean="0"/>
              <a:t>還要用 </a:t>
            </a:r>
            <a:r>
              <a:rPr lang="en-US" altLang="zh-TW" sz="2000" dirty="0" smtClean="0"/>
              <a:t>collect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zh-TW" alt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86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Payoff matrix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136931"/>
              </p:ext>
            </p:extLst>
          </p:nvPr>
        </p:nvGraphicFramePr>
        <p:xfrm>
          <a:off x="457200" y="1600200"/>
          <a:ext cx="8229599" cy="4119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2,108.48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2,112.69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10%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8,408.48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8,406.35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2,106.35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8,404.66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2,109.31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8,412.69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8,409.31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2,104.66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8,406.56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2,106.56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30%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8,413.97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8,409.84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2,103.28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8,406.43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2,104.29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40%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8,413.13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8,408.57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2,102.14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8,404.74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2,102.37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50%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8,410.71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8,405.92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2,101.18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8,401.83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2,100.73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60%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8,407.11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8,402.20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2,100.37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8,397.95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2,099.32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70%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8,402.56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8,397.61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2,099.66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8,393.30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2,098.09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8,397.27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2,100.00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                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8,392.34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2,099.04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8,388.00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2,097.00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8490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06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假設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Binomial tree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只分成發行日、到期前與到期日三期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無普通債</a:t>
            </a: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825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到期日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16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假設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到期日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公司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不會執行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call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假設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holder 1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到期日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轉換比例為 </a:t>
            </a:r>
            <a:r>
              <a:rPr lang="el-GR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α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→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holder 2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到期日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最佳策略為 </a:t>
            </a:r>
            <a:r>
              <a:rPr lang="el-GR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β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endParaRPr lang="en-US" altLang="zh-TW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Holder 1,2</a:t>
            </a: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在到期日前已轉換的比例為</a:t>
            </a:r>
            <a:r>
              <a:rPr lang="en-US" altLang="zh-TW" dirty="0" err="1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a,b</a:t>
            </a:r>
            <a:endParaRPr lang="en-US" altLang="zh-TW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 ≤ </a:t>
            </a:r>
            <a:r>
              <a:rPr lang="el-GR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β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+b≤ 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holder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持有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比例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 ≤ </a:t>
            </a:r>
            <a:r>
              <a:rPr lang="el-GR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α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+a≤ 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holder 1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持有比例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/>
          </a:p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15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en-US" sz="2800" dirty="0" smtClean="0">
                    <a:latin typeface="標楷體" pitchFamily="65" charset="-120"/>
                    <a:ea typeface="標楷體" pitchFamily="65" charset="-120"/>
                  </a:rPr>
                  <a:t>在到期日時</a:t>
                </a:r>
                <a:endParaRPr lang="en-US" altLang="zh-TW" sz="28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1600" b="0" i="0" dirty="0" smtClean="0">
                        <a:latin typeface="Cambria Math"/>
                      </a:rPr>
                      <m:t>        </m:t>
                    </m:r>
                    <m:r>
                      <m:rPr>
                        <m:sty m:val="p"/>
                      </m:rPr>
                      <a:rPr lang="en-US" altLang="zh-TW" sz="1600" dirty="0">
                        <a:latin typeface="Cambria Math"/>
                      </a:rPr>
                      <m:t>E</m:t>
                    </m:r>
                    <m:r>
                      <m:rPr>
                        <m:sty m:val="p"/>
                      </m:rPr>
                      <a:rPr lang="en-US" altLang="zh-TW" sz="1600" b="0" i="0" dirty="0" smtClean="0">
                        <a:latin typeface="Cambria Math"/>
                      </a:rPr>
                      <m:t>quity</m:t>
                    </m:r>
                    <m:d>
                      <m:dPr>
                        <m:ctrlPr>
                          <a:rPr lang="en-US" altLang="zh-TW" sz="1600" b="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TW" sz="1600" b="0" i="1" dirty="0" smtClean="0">
                            <a:latin typeface="Cambria Math"/>
                            <a:ea typeface="Cambria Math"/>
                          </a:rPr>
                          <m:t>β</m:t>
                        </m:r>
                        <m:r>
                          <a:rPr lang="en-US" altLang="zh-TW" sz="1600" b="0" i="1" dirty="0" smtClean="0">
                            <a:latin typeface="Cambria Math"/>
                            <a:ea typeface="Cambria Math"/>
                          </a:rPr>
                          <m:t>|</m:t>
                        </m:r>
                        <m:r>
                          <a:rPr lang="en-US" altLang="zh-TW" sz="1600" b="0" i="1" dirty="0" smtClean="0"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600" b="0" i="1" dirty="0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600" b="0" i="1" dirty="0" smtClean="0"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600" b="0" i="1" dirty="0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zh-TW" altLang="en-US" sz="1600" b="0" i="1" dirty="0" smtClean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altLang="zh-TW" sz="1600" b="0" i="1" dirty="0" smtClean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600" b="0" i="1" dirty="0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600" b="0" i="1" dirty="0" smtClean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b="0" i="1" dirty="0" smtClean="0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sub>
                        </m:sSub>
                      </m:e>
                    </m:d>
                    <m:r>
                      <a:rPr lang="en-US" altLang="zh-TW" sz="1600" b="0" i="0" dirty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zh-TW" sz="16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1600" b="0" i="1" dirty="0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dirty="0" smtClean="0"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en-US" altLang="zh-TW" sz="1600" b="0" i="1" dirty="0" smtClean="0">
                        <a:latin typeface="Cambria Math"/>
                      </a:rPr>
                      <m:t>−[1−(</m:t>
                    </m:r>
                    <m:r>
                      <a:rPr lang="zh-TW" altLang="en-US" sz="1600" b="0" i="1" dirty="0" smtClean="0">
                        <a:latin typeface="Cambria Math"/>
                      </a:rPr>
                      <m:t>𝛼</m:t>
                    </m:r>
                    <m:r>
                      <a:rPr lang="en-US" altLang="zh-TW" sz="1600" b="0" i="1" dirty="0" smtClean="0">
                        <a:latin typeface="Cambria Math"/>
                      </a:rPr>
                      <m:t>+</m:t>
                    </m:r>
                    <m:r>
                      <a:rPr lang="zh-TW" altLang="en-US" sz="1600" b="0" i="1" dirty="0" smtClean="0">
                        <a:latin typeface="Cambria Math"/>
                      </a:rPr>
                      <m:t>𝛽</m:t>
                    </m:r>
                    <m:r>
                      <a:rPr lang="en-US" altLang="zh-TW" sz="16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16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𝑎</m:t>
                    </m:r>
                    <m:r>
                      <a:rPr lang="en-US" altLang="zh-TW" sz="16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altLang="zh-TW" sz="16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𝑏</m:t>
                    </m:r>
                    <m:r>
                      <a:rPr lang="en-US" altLang="zh-TW" sz="1600" b="0" i="1" dirty="0" smtClean="0">
                        <a:latin typeface="Cambria Math"/>
                      </a:rPr>
                      <m:t>)]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𝐶𝐵𝐹𝑉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[1+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(1−</m:t>
                    </m:r>
                    <m:r>
                      <a:rPr lang="zh-TW" altLang="en-US" sz="1600" b="0" i="1" dirty="0" smtClean="0">
                        <a:latin typeface="Cambria Math"/>
                        <a:ea typeface="Cambria Math"/>
                      </a:rPr>
                      <m:t>𝜏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)∆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𝑇</m:t>
                    </m:r>
                    <m:r>
                      <a:rPr lang="en-US" altLang="zh-TW" sz="1600" b="0" i="1" dirty="0" smtClean="0">
                        <a:latin typeface="Cambria Math"/>
                        <a:ea typeface="Cambria Math"/>
                      </a:rPr>
                      <m:t>]</m:t>
                    </m:r>
                  </m:oMath>
                </a14:m>
                <a:r>
                  <a:rPr lang="en-US" altLang="zh-TW" sz="1600" dirty="0" smtClean="0"/>
                  <a:t>    (1)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1700" b="0" i="1" smtClean="0">
                        <a:latin typeface="Cambria Math"/>
                      </a:rPr>
                      <m:t>        </m:t>
                    </m:r>
                    <m:r>
                      <a:rPr lang="en-US" altLang="zh-TW" sz="1700" b="0" i="1" smtClean="0">
                        <a:latin typeface="Cambria Math"/>
                      </a:rPr>
                      <m:t>𝑆𝑡𝑜𝑐𝑘</m:t>
                    </m:r>
                    <m:d>
                      <m:dPr>
                        <m:ctrlPr>
                          <a:rPr lang="en-US" altLang="zh-TW" sz="17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zh-TW" altLang="en-US" sz="1700" b="0" i="1" smtClean="0">
                            <a:latin typeface="Cambria Math"/>
                          </a:rPr>
                          <m:t>𝛽</m:t>
                        </m:r>
                        <m:r>
                          <a:rPr lang="en-US" altLang="zh-TW" sz="1700" b="0" i="1" smtClean="0">
                            <a:latin typeface="Cambria Math"/>
                          </a:rPr>
                          <m:t>|</m:t>
                        </m:r>
                        <m:r>
                          <a:rPr lang="en-US" altLang="zh-TW" sz="1700" i="1" dirty="0"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700" i="1" dirty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700" i="1" dirty="0"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700" i="1" dirty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zh-TW" altLang="en-US" sz="1700" i="1" dirty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altLang="zh-TW" sz="1700" i="1" dirty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700" i="1" dirty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700" i="1" dirty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700" i="1" dirty="0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sub>
                        </m:sSub>
                      </m:e>
                    </m:d>
                    <m:r>
                      <a:rPr lang="en-US" altLang="zh-TW" sz="17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17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1700" b="0" i="1" smtClean="0">
                            <a:latin typeface="Cambria Math"/>
                          </a:rPr>
                          <m:t>𝐸𝑞𝑢𝑖𝑡𝑦</m:t>
                        </m:r>
                        <m:r>
                          <a:rPr lang="en-US" altLang="zh-TW" sz="1700" b="0" i="1" smtClean="0">
                            <a:latin typeface="Cambria Math"/>
                          </a:rPr>
                          <m:t>(</m:t>
                        </m:r>
                        <m:r>
                          <a:rPr lang="zh-TW" altLang="en-US" sz="1700" b="0" i="1" smtClean="0">
                            <a:latin typeface="Cambria Math"/>
                          </a:rPr>
                          <m:t>𝛽</m:t>
                        </m:r>
                        <m:r>
                          <a:rPr lang="en-US" altLang="zh-TW" sz="17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1700" b="0" i="1" smtClean="0">
                            <a:latin typeface="Cambria Math"/>
                          </a:rPr>
                          <m:t>𝑁</m:t>
                        </m:r>
                        <m:r>
                          <a:rPr lang="en-US" altLang="zh-TW" sz="1700" b="0" i="1" smtClean="0">
                            <a:latin typeface="Cambria Math"/>
                          </a:rPr>
                          <m:t>+(</m:t>
                        </m:r>
                        <m:r>
                          <a:rPr lang="zh-TW" altLang="en-US" sz="1700" b="0" i="1" smtClean="0">
                            <a:latin typeface="Cambria Math"/>
                          </a:rPr>
                          <m:t>𝛼</m:t>
                        </m:r>
                        <m:r>
                          <a:rPr lang="en-US" altLang="zh-TW" sz="1700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zh-TW" altLang="en-US" sz="1700" i="1" smtClean="0">
                            <a:latin typeface="Cambria Math"/>
                            <a:ea typeface="Cambria Math"/>
                          </a:rPr>
                          <m:t>𝛽</m:t>
                        </m:r>
                        <m:r>
                          <a:rPr lang="en-US" altLang="zh-TW" sz="17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7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7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altLang="zh-TW" sz="17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700" b="0" i="1" smtClean="0">
                            <a:latin typeface="Cambria Math"/>
                          </a:rPr>
                          <m:t>)</m:t>
                        </m:r>
                        <m:r>
                          <a:rPr lang="en-US" altLang="zh-TW" sz="17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zh-TW" altLang="en-US" sz="1700" b="0" i="1" smtClean="0">
                            <a:latin typeface="Cambria Math"/>
                            <a:ea typeface="Cambria Math"/>
                          </a:rPr>
                          <m:t>𝛾</m:t>
                        </m:r>
                        <m:r>
                          <a:rPr lang="en-US" altLang="zh-TW" sz="1700" b="0" i="1" smtClean="0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altLang="zh-TW" sz="17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den>
                    </m:f>
                    <m:r>
                      <a:rPr lang="en-US" altLang="zh-TW" sz="17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zh-TW" sz="1700" dirty="0" smtClean="0"/>
                  <a:t>                                                                    (2)</a:t>
                </a:r>
              </a:p>
              <a:p>
                <a:pPr marL="0" indent="0">
                  <a:buNone/>
                </a:pPr>
                <a:r>
                  <a:rPr lang="en-US" altLang="zh-TW" sz="1600" b="0" dirty="0" smtClean="0"/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600" b="0" i="0" smtClean="0">
                        <a:latin typeface="Cambria Math"/>
                      </a:rPr>
                      <m:t>CBValue</m:t>
                    </m:r>
                    <m:d>
                      <m:dPr>
                        <m:ctrlPr>
                          <a:rPr lang="en-US" altLang="zh-TW" sz="1600" i="1" dirty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TW" sz="1600" i="1" dirty="0">
                            <a:latin typeface="Cambria Math"/>
                            <a:ea typeface="Cambria Math"/>
                          </a:rPr>
                          <m:t>β</m:t>
                        </m:r>
                        <m:r>
                          <a:rPr lang="en-US" altLang="zh-TW" sz="1600" i="1" dirty="0">
                            <a:latin typeface="Cambria Math"/>
                            <a:ea typeface="Cambria Math"/>
                          </a:rPr>
                          <m:t>|</m:t>
                        </m:r>
                        <m:r>
                          <a:rPr lang="en-US" altLang="zh-TW" sz="1600" i="1" dirty="0">
                            <a:latin typeface="Cambria Math"/>
                            <a:ea typeface="Cambria Math"/>
                          </a:rPr>
                          <m:t>𝑎</m:t>
                        </m:r>
                        <m:r>
                          <a:rPr lang="en-US" altLang="zh-TW" sz="1600" i="1" dirty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1600" i="1" dirty="0">
                            <a:latin typeface="Cambria Math"/>
                            <a:ea typeface="Cambria Math"/>
                          </a:rPr>
                          <m:t>𝑏</m:t>
                        </m:r>
                        <m:r>
                          <a:rPr lang="en-US" altLang="zh-TW" sz="1600" i="1" dirty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zh-TW" altLang="en-US" sz="1600" i="1" dirty="0">
                            <a:latin typeface="Cambria Math"/>
                            <a:ea typeface="Cambria Math"/>
                          </a:rPr>
                          <m:t>𝛼</m:t>
                        </m:r>
                        <m:r>
                          <a:rPr lang="en-US" altLang="zh-TW" sz="1600" i="1" dirty="0">
                            <a:latin typeface="Cambria Math"/>
                            <a:ea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1600" i="1" dirty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altLang="zh-TW" sz="1600" i="1" dirty="0">
                                <a:latin typeface="Cambria Math"/>
                                <a:ea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TW" sz="1600" i="1" dirty="0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sub>
                        </m:sSub>
                      </m:e>
                    </m:d>
                    <m:r>
                      <a:rPr lang="en-US" altLang="zh-TW" sz="1600" b="0" i="1" smtClean="0"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1600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zh-TW" sz="1600" b="0" i="1" smtClean="0">
                            <a:latin typeface="Cambria Math"/>
                          </a:rPr>
                          <m:t>−</m:t>
                        </m:r>
                        <m:r>
                          <a:rPr lang="zh-TW" altLang="en-US" sz="1600" b="0" i="1" smtClean="0">
                            <a:latin typeface="Cambria Math"/>
                          </a:rPr>
                          <m:t>𝛽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𝑏</m:t>
                        </m:r>
                      </m:e>
                    </m:d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𝐶𝐵𝐹𝑉</m:t>
                    </m:r>
                    <m:d>
                      <m:dPr>
                        <m:ctrlPr>
                          <a:rPr lang="en-US" altLang="zh-TW" sz="16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16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en-US" altLang="zh-TW" sz="16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</m:d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zh-TW" altLang="en-US" sz="1600" b="0" i="1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zh-TW" altLang="en-US" sz="1600" b="0" i="1" smtClean="0">
                        <a:latin typeface="Cambria Math"/>
                        <a:ea typeface="Cambria Math"/>
                      </a:rPr>
                      <m:t>𝛾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𝑆𝑡𝑜𝑐𝑘</m:t>
                    </m:r>
                    <m:d>
                      <m:dPr>
                        <m:ctrlPr>
                          <a:rPr lang="en-US" altLang="zh-TW" sz="16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zh-TW" altLang="en-US" sz="1600" b="0" i="1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</m:d>
                    <m:r>
                      <a:rPr lang="en-US" altLang="zh-TW" sz="1600" b="0" i="1" smtClean="0"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en-US" altLang="zh-TW" sz="1600" dirty="0" smtClean="0"/>
                  <a:t>(3)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zh-TW" altLang="en-US" sz="2000" dirty="0" smtClean="0"/>
                  <a:t>：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公司資產價值</a:t>
                </a:r>
                <a:endParaRPr lang="en-US" altLang="zh-TW" sz="2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000" dirty="0"/>
                  <a:t> </a:t>
                </a:r>
                <a:r>
                  <a:rPr lang="zh-TW" altLang="en-US" sz="2000" dirty="0" smtClean="0"/>
                  <a:t>     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zh-TW" altLang="en-US" sz="2000" dirty="0" smtClean="0">
                    <a:latin typeface="Times New Roman" pitchFamily="18" charset="0"/>
                    <a:cs typeface="Times New Roman" pitchFamily="18" charset="0"/>
                  </a:rPr>
                  <a:t>：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CB 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張數</a:t>
                </a:r>
                <a:endParaRPr lang="en-US" altLang="zh-TW" sz="2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000" dirty="0"/>
                  <a:t> </a:t>
                </a:r>
                <a:r>
                  <a:rPr lang="zh-TW" altLang="en-US" sz="2000" dirty="0" smtClean="0"/>
                  <a:t>     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CBFV</a:t>
                </a:r>
                <a:r>
                  <a:rPr lang="zh-TW" altLang="en-US" sz="2000" dirty="0" smtClean="0">
                    <a:latin typeface="Times New Roman" pitchFamily="18" charset="0"/>
                    <a:cs typeface="Times New Roman" pitchFamily="18" charset="0"/>
                  </a:rPr>
                  <a:t>：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CB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的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face value</a:t>
                </a:r>
              </a:p>
              <a:p>
                <a:pPr marL="0" indent="0">
                  <a:buNone/>
                </a:pPr>
                <a:r>
                  <a:rPr lang="en-US" altLang="zh-TW" sz="2000" dirty="0"/>
                  <a:t> </a:t>
                </a:r>
                <a:r>
                  <a:rPr lang="en-US" altLang="zh-TW" sz="2000" dirty="0" smtClean="0"/>
                  <a:t>     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zh-TW" altLang="en-US" sz="2000" dirty="0" smtClean="0">
                    <a:latin typeface="Times New Roman" pitchFamily="18" charset="0"/>
                    <a:cs typeface="Times New Roman" pitchFamily="18" charset="0"/>
                  </a:rPr>
                  <a:t>：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coupon</a:t>
                </a:r>
              </a:p>
              <a:p>
                <a:pPr marL="0" indent="0">
                  <a:buNone/>
                </a:pPr>
                <a:r>
                  <a:rPr lang="zh-TW" altLang="en-US" sz="2000" dirty="0" smtClean="0"/>
                  <a:t>　</a:t>
                </a:r>
                <a:r>
                  <a:rPr lang="zh-TW" altLang="en-US" sz="2000" dirty="0" smtClean="0">
                    <a:latin typeface="Times New Roman" pitchFamily="18" charset="0"/>
                    <a:cs typeface="Times New Roman" pitchFamily="18" charset="0"/>
                  </a:rPr>
                  <a:t>  τ：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稅盾</a:t>
                </a:r>
                <a:endParaRPr lang="en-US" altLang="zh-TW" sz="2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000" dirty="0"/>
                  <a:t> </a:t>
                </a:r>
                <a:r>
                  <a:rPr lang="zh-TW" altLang="en-US" sz="2000" dirty="0" smtClean="0"/>
                  <a:t>     </a:t>
                </a:r>
                <a:r>
                  <a:rPr lang="en-US" altLang="zh-TW" sz="2000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zh-TW" altLang="en-US" sz="2000" dirty="0" smtClean="0"/>
                  <a:t>：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普通股流通在外股數</a:t>
                </a:r>
                <a:endParaRPr lang="en-US" altLang="zh-TW" sz="2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000" dirty="0" smtClean="0"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el-GR" altLang="zh-TW" sz="2000" dirty="0" smtClean="0">
                    <a:latin typeface="Times New Roman" pitchFamily="18" charset="0"/>
                    <a:cs typeface="Times New Roman" pitchFamily="18" charset="0"/>
                  </a:rPr>
                  <a:t>γ</a:t>
                </a:r>
                <a:r>
                  <a:rPr lang="zh-TW" altLang="en-US" sz="2000" dirty="0" smtClean="0"/>
                  <a:t>：</a:t>
                </a:r>
                <a:r>
                  <a:rPr lang="en-US" altLang="zh-TW" sz="2000" dirty="0" smtClean="0">
                    <a:latin typeface="標楷體" pitchFamily="65" charset="-120"/>
                    <a:ea typeface="標楷體" pitchFamily="65" charset="-120"/>
                  </a:rPr>
                  <a:t>CB</a:t>
                </a:r>
                <a:r>
                  <a:rPr lang="zh-TW" altLang="en-US" sz="2000" dirty="0" smtClean="0">
                    <a:latin typeface="標楷體" pitchFamily="65" charset="-120"/>
                    <a:ea typeface="標楷體" pitchFamily="65" charset="-120"/>
                  </a:rPr>
                  <a:t>轉換成股票的比例</a:t>
                </a:r>
                <a:endParaRPr lang="en-US" altLang="zh-TW" sz="20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259" t="-134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947081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方程式" r:id="rId4" imgW="114120" imgH="215640" progId="Equation.3">
                  <p:embed/>
                </p:oleObj>
              </mc:Choice>
              <mc:Fallback>
                <p:oleObj name="方程式" r:id="rId4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9E9E-F128-4424-9875-A9D4DB34EE9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845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2708</TotalTime>
  <Words>2729</Words>
  <Application>Microsoft Office PowerPoint</Application>
  <PresentationFormat>如螢幕大小 (4:3)</PresentationFormat>
  <Paragraphs>362</Paragraphs>
  <Slides>36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38" baseType="lpstr">
      <vt:lpstr>Office 佈景主題</vt:lpstr>
      <vt:lpstr>方程式</vt:lpstr>
      <vt:lpstr>PowerPoint 簡報</vt:lpstr>
      <vt:lpstr>PowerPoint 簡報</vt:lpstr>
      <vt:lpstr>Payoff matrix</vt:lpstr>
      <vt:lpstr>Payoff matrix</vt:lpstr>
      <vt:lpstr>PowerPoint 簡報</vt:lpstr>
      <vt:lpstr>假設</vt:lpstr>
      <vt:lpstr>到期日</vt:lpstr>
      <vt:lpstr>假設(到期日)</vt:lpstr>
      <vt:lpstr>PowerPoint 簡報</vt:lpstr>
      <vt:lpstr>PowerPoint 簡報</vt:lpstr>
      <vt:lpstr>best repsonse  function</vt:lpstr>
      <vt:lpstr>討論</vt:lpstr>
      <vt:lpstr>討論1</vt:lpstr>
      <vt:lpstr>給定到期日資產價格為17475</vt:lpstr>
      <vt:lpstr>到期日資產價格變大-1(17570)</vt:lpstr>
      <vt:lpstr>到期日資產價格變大-1(17570)</vt:lpstr>
      <vt:lpstr>到期日資產價格變大-2(17600)</vt:lpstr>
      <vt:lpstr>到期日資產價格變大-2(17600)</vt:lpstr>
      <vt:lpstr>到期日資產價格變小-1(17400)</vt:lpstr>
      <vt:lpstr>到期日資產價格變小-1(17400)</vt:lpstr>
      <vt:lpstr>到期日資產價格變小-2(17370)</vt:lpstr>
      <vt:lpstr>到期日資產價格變小-2(17370)</vt:lpstr>
      <vt:lpstr>討論2</vt:lpstr>
      <vt:lpstr>給定到期日資產價格為17475</vt:lpstr>
      <vt:lpstr>到期日資產價格變大-1(17570)</vt:lpstr>
      <vt:lpstr>到期日資產價格變大-2(17800)</vt:lpstr>
      <vt:lpstr>到期日資產價格變小-1(17450)</vt:lpstr>
      <vt:lpstr>到期日資產價格變小-2(17425)</vt:lpstr>
      <vt:lpstr>到期日資產價格變小-3(17400)</vt:lpstr>
      <vt:lpstr>到期前</vt:lpstr>
      <vt:lpstr>假設(到期前)</vt:lpstr>
      <vt:lpstr>假設(到期前)</vt:lpstr>
      <vt:lpstr>預計解出到期前best repsonse  function的步驟</vt:lpstr>
      <vt:lpstr>預計解出到期前best repsonse  function的步驟</vt:lpstr>
      <vt:lpstr>預計解出到期前best repsonse  function的步驟</vt:lpstr>
      <vt:lpstr>其他進度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0153945</dc:creator>
  <cp:lastModifiedBy>0153945</cp:lastModifiedBy>
  <cp:revision>98</cp:revision>
  <cp:lastPrinted>2013-05-08T08:20:04Z</cp:lastPrinted>
  <dcterms:created xsi:type="dcterms:W3CDTF">2013-04-13T07:02:41Z</dcterms:created>
  <dcterms:modified xsi:type="dcterms:W3CDTF">2013-05-18T16:00:04Z</dcterms:modified>
</cp:coreProperties>
</file>